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365" r:id="rId8"/>
    <p:sldId id="366" r:id="rId9"/>
    <p:sldId id="362" r:id="rId10"/>
    <p:sldId id="36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</p:sldIdLst>
  <p:sldSz cx="12192000" cy="6858000"/>
  <p:notesSz cx="6858000" cy="9144000"/>
  <p:defaultTextStyle>
    <a:defPPr>
      <a:defRPr lang="ru-RU"/>
    </a:defPPr>
    <a:lvl1pPr marL="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Информация" id="{9FA27940-A45B-471D-96EC-3FCE80AE8A9B}">
          <p14:sldIdLst>
            <p14:sldId id="333"/>
            <p14:sldId id="326"/>
            <p14:sldId id="327"/>
            <p14:sldId id="367"/>
            <p14:sldId id="325"/>
            <p14:sldId id="355"/>
          </p14:sldIdLst>
        </p14:section>
        <p14:section name="Обязательные слайды" id="{248E5CD8-1028-4246-90C7-3263F7F286D3}">
          <p14:sldIdLst>
            <p14:sldId id="365"/>
            <p14:sldId id="366"/>
            <p14:sldId id="362"/>
            <p14:sldId id="364"/>
            <p14:sldId id="375"/>
          </p14:sldIdLst>
        </p14:section>
        <p14:section name="Шаблоны слайдов" id="{24401F80-F81B-49C3-8D55-70A14F0BF8FF}">
          <p14:sldIdLst>
            <p14:sldId id="369"/>
            <p14:sldId id="372"/>
            <p14:sldId id="373"/>
            <p14:sldId id="370"/>
            <p14:sldId id="371"/>
            <p14:sldId id="374"/>
            <p14:sldId id="260"/>
            <p14:sldId id="261"/>
            <p14:sldId id="262"/>
            <p14:sldId id="263"/>
            <p14:sldId id="266"/>
            <p14:sldId id="264"/>
            <p14:sldId id="268"/>
            <p14:sldId id="267"/>
            <p14:sldId id="269"/>
            <p14:sldId id="270"/>
            <p14:sldId id="271"/>
            <p14:sldId id="272"/>
          </p14:sldIdLst>
        </p14:section>
        <p14:section name="Материалы" id="{0F84D0DE-CEB1-417E-B269-8B3EB04B5FA6}">
          <p14:sldIdLst>
            <p14:sldId id="338"/>
            <p14:sldId id="368"/>
            <p14:sldId id="341"/>
            <p14:sldId id="342"/>
            <p14:sldId id="343"/>
            <p14:sldId id="344"/>
            <p14:sldId id="346"/>
            <p14:sldId id="357"/>
          </p14:sldIdLst>
        </p14:section>
      </p14:sectionLst>
    </p:ext>
    <p:ext uri="{EFAFB233-063F-42B5-8137-9DF3F51BA10A}">
      <p15:sldGuideLst xmlns:p15="http://schemas.microsoft.com/office/powerpoint/2012/main">
        <p15:guide id="2" pos="597" userDrawn="1">
          <p15:clr>
            <a:srgbClr val="A4A3A4"/>
          </p15:clr>
        </p15:guide>
        <p15:guide id="3" pos="3591" userDrawn="1">
          <p15:clr>
            <a:srgbClr val="A4A3A4"/>
          </p15:clr>
        </p15:guide>
        <p15:guide id="4" pos="5496" userDrawn="1">
          <p15:clr>
            <a:srgbClr val="A4A3A4"/>
          </p15:clr>
        </p15:guide>
        <p15:guide id="5" pos="4112" userDrawn="1">
          <p15:clr>
            <a:srgbClr val="A4A3A4"/>
          </p15:clr>
        </p15:guide>
        <p15:guide id="6" pos="393" userDrawn="1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CEE4"/>
    <a:srgbClr val="FFD6E3"/>
    <a:srgbClr val="FFFFFF"/>
    <a:srgbClr val="753A93"/>
    <a:srgbClr val="976BAE"/>
    <a:srgbClr val="F92571"/>
    <a:srgbClr val="8226E3"/>
    <a:srgbClr val="2D1451"/>
    <a:srgbClr val="222A35"/>
    <a:srgbClr val="55D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3" autoAdjust="0"/>
    <p:restoredTop sz="95839"/>
  </p:normalViewPr>
  <p:slideViewPr>
    <p:cSldViewPr snapToGrid="0" showGuides="1">
      <p:cViewPr varScale="1">
        <p:scale>
          <a:sx n="112" d="100"/>
          <a:sy n="112" d="100"/>
        </p:scale>
        <p:origin x="200" y="360"/>
      </p:cViewPr>
      <p:guideLst>
        <p:guide pos="597"/>
        <p:guide pos="3591"/>
        <p:guide pos="5496"/>
        <p:guide pos="4112"/>
        <p:guide pos="393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928" y="20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Cosine / API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mAP</c:v>
                </c:pt>
                <c:pt idx="1">
                  <c:v>Rank-1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0.7316093422310448</c:v>
                </c:pt>
                <c:pt idx="1">
                  <c:v>0.6850961538461539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KR / batch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mAP</c:v>
                </c:pt>
                <c:pt idx="1">
                  <c:v>Rank-1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0.7740915539438481</c:v>
                </c:pt>
                <c:pt idx="1">
                  <c:v>0.7307692307692307</c:v>
                </c:pt>
              </c:numCache>
            </c:numRef>
          </c:val>
        </c:ser>
        <c:dLbls>
          <c:numFmt formatCode="0.0000" sourceLinked="0"/>
          <c:txPr>
            <a:bodyPr/>
            <a:lstStyle/>
            <a:p>
              <a:pPr>
                <a:defRPr sz="1400">
                  <a:latin typeface="Montserra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5"/>
        <c:overlap val="-1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Montserrat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0"/>
          <c:min val="0.0"/>
        </c:scaling>
        <c:delete val="0"/>
        <c:axPos val="b"/>
        <c:majorGridlines>
          <c:spPr>
            <a:ln>
              <a:solidFill>
                <a:schemeClr val="lt2"/>
              </a:solidFill>
            </a:ln>
          </c:spPr>
        </c:majorGridlines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Montserrat"/>
              </a:defRPr>
            </a:pPr>
          </a:p>
        </c:txPr>
        <c:crossAx val="-2068027336"/>
        <c:crosses val="autoZero"/>
        <c:majorUnit val="0.25"/>
      </c:valAx>
    </c:plotArea>
    <c:legend>
      <c:legendPos val="b"/>
      <c:overlay val="0"/>
      <c:txPr>
        <a:bodyPr/>
        <a:lstStyle/>
        <a:p>
          <a:pPr>
            <a:defRPr sz="1200">
              <a:latin typeface="Montserrat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C361405-0046-9D03-26A4-D7ED10EA70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6CD2AD-A19E-4074-721F-6DBCBE680A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30D66-5BAA-C245-AD36-181B8EC875D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1947EE2-63DA-C2A1-5495-30E370423A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52603B-A0BC-AAAA-B5D6-B44F54E18A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7201F-1F39-2140-9B4A-3BC1B61B4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628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401BA-3150-4FF7-8D13-C8A64268AC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F3B14-7AC8-406F-A299-37D374056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44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CF317-460F-D66A-6ACF-27061C9DF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066F97-A6A0-B747-71F9-577306DB2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0F9F05F-4377-CED9-7FF7-AADFCC58E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Страница 9 шаблона: сохранены пять колонок участников и их поля. Фотографии не предоставлены, необязательные фотоплейсхолдеры удалены. Специальность капитана приведена в обзоре команды. Контактные данные находятся только на этом слайде.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8DC8F5-67F2-F257-7833-1FEA7A6F23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F3B14-7AC8-406F-A299-37D374056E4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327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69046-74A9-6BC0-030F-AF9856808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235548D-D889-0AAA-F16C-FBBD8FABB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2BED857-8CFB-C4D0-8AA7-4E459CD5C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Использован предоставленный короткий вариант истории команды. Тексты мотивации и сложностей перенесены без содержательного сокращения. Текст о сложностях в источнике помечен как черновик: команде следует подтвердить его перед выступлением.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0FF5E7-0C77-0F13-CEBC-1525084DF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5F3B14-7AC8-406F-A299-37D374056E4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85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Титульный слайд на основе страницы 7 оригинального шаблона. Официальный логотип постановщика взят непосредственно из страницы 6 этого же шаблона. Логотип команды пережат фиксированной палитрой без изменения размера в пикселях; исходный файл в репозитории не меняется.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История команды — локальный team-data.md. Проверка зоны номера: 04-solution/plate-ablation/d1_j48/plate_ablation_d1_j48.json, 3 маски × 2 режима, интервалы включают ноль; полной независимости это не доказывает. OCR отсутствует в сервисном пути: 04-solution/service/app/core/model.py. Фотография команды не предоставлена, необязательный фотоплейсхолдер удалён.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 чисел: 04-solution/training/combined/s02_metrics.json → d1_j48.kr; 04-solution/service/calib-d1_j48/summary.json → rerank_market_presence.selected.robust_balanced (tp=606, fp=60, fn=226, tn_unknown=218). В исходном шаблоне две белые панели; третье смысловое поле «Идеи по дальнейшему развитию» расположено внутри правой панели с отдельным заголовком, без изменения фона, панелей и двухколоночной структуры.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 Один автомобиль. Две камеры</a:t>
            </a:r>
          </a:p>
          <a:p/>
          <a:p>
            <a:r>
              <a:t>### Заголовок</a:t>
            </a:r>
          </a:p>
          <a:p/>
          <a:p>
            <a:r>
              <a:t>**Один автомобиль. Две камеры**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Задача — узнать автомобиль по внешности при смене ракурса, а не прочитать номер.</a:t>
            </a:r>
          </a:p>
          <a:p>
            <a:r>
              <a:t>На слайде крупно показаны query и правильный top-1 финальной d1_j48 из случая F03.</a:t>
            </a:r>
          </a:p>
          <a:p>
            <a:r>
              <a:t>Это конкретный пример успеха, а не оценка устойчивости всей модели.</a:t>
            </a:r>
          </a:p>
          <a:p/>
          <a:p>
            <a:r>
              <a:t>**F03:** query_index 1062, vehicle_id 1409, камеры 39 и 33. У исходной OSNet</a:t>
            </a:r>
          </a:p>
          <a:p>
            <a:r>
              <a:t>правильная пара была на ранге 2, у d1_j48 + KR — на ранге 1; score 0.7089364461256278,</a:t>
            </a:r>
          </a:p>
          <a:p>
            <a:r>
              <a:t>запрос принят. Номера размыты в исходных изображениях организатора; дополнительной</a:t>
            </a:r>
          </a:p>
          <a:p>
            <a:r>
              <a:t>ретуши нет. По ТЗ нельзя использовать номер и остаточные признаки пластины.</a:t>
            </a:r>
          </a:p>
          <a:p/>
          <a:p>
            <a:r>
              <a:t>Источники: `04-solution/error-analysis/d1_j48/examples/manifest.json` (F03),</a:t>
            </a:r>
          </a:p>
          <a:p>
            <a:r>
              <a:t>`examples/07_fixed_view_F03.png`; `out/per_query_d1_j48.json`, `out/image_sources.json`.</a:t>
            </a:r>
          </a:p>
          <a:p>
            <a:r>
              <a:t>SHA выбранного исходного PNG записан в manifest, пиксели встроенных кропов сверяет validator.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 Поиск начинается с кадра и рамки</a:t>
            </a:r>
          </a:p>
          <a:p/>
          <a:p>
            <a:r>
              <a:t>### Заголовок</a:t>
            </a:r>
          </a:p>
          <a:p/>
          <a:p>
            <a:r>
              <a:t>**Поиск начинается с кадра и рамки**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Путь: галерея уже подготовлена администратором → оператор выбирает демонстрационный</a:t>
            </a:r>
          </a:p>
          <a:p>
            <a:r>
              <a:t>кадр или загружает JPEG/PNG → задаёт/уточняет bbox → запускает настоящий API → сравнивает</a:t>
            </a:r>
          </a:p>
          <a:p>
            <a:r>
              <a:t>кадры → получает объяснение или отказ → выгружает текущий результат CSV/JSON.</a:t>
            </a:r>
          </a:p>
          <a:p/>
          <a:p>
            <a:r>
              <a:t>Скриншот показывает собранную версию сервиса, без адресной строки, подставных результатов</a:t>
            </a:r>
          </a:p>
          <a:p>
            <a:r>
              <a:t>и персональных контактов. Светлая тема, viewport 1440×1000, demo-street.jpg</a:t>
            </a:r>
          </a:p>
          <a:p>
            <a:r>
              <a:t>(query `e03daa7cd69147cf9ffcfe59b6f1ff74`), bbox [734,341,608,551].</a:t>
            </a:r>
          </a:p>
          <a:p>
            <a:r>
              <a:t>UI source SHA `6e8c1c9d7be015073252f1d30da181737894067c`; SHA PNG</a:t>
            </a:r>
          </a:p>
          <a:p>
            <a:r>
              <a:t>`c737fd4bb7d924f9da0be07e7e584af03f9798ee3e6c464411cef0ed7c99beba`.</a:t>
            </a:r>
          </a:p>
          <a:p>
            <a:r>
              <a:t>Снимок получен из интегрированного UI через SSH loopback к опубликованному API d1_j48</a:t>
            </a:r>
          </a:p>
          <a:p>
            <a:r>
              <a:t>с галереей 750 объектов; результаты не подменялись. Первые кандидаты</a:t>
            </a:r>
          </a:p>
          <a:p>
            <a:r>
              <a:t>`e429a2e164a24919a12edcc8d4ea8f09` (cosine 0.678976) и</a:t>
            </a:r>
          </a:p>
          <a:p>
            <a:r>
              <a:t>`c4b9d7a8d5d342459d2282589b3af293` (0.678620) — другие исходные кадры;</a:t>
            </a:r>
          </a:p>
          <a:p>
            <a:r>
              <a:t>из top-10 приняты 4, порог 0.5141976914190476. Меток test и camera_id нет,</a:t>
            </a:r>
          </a:p>
          <a:p>
            <a:r>
              <a:t>поэтому идентичность/межкамерность кандидатов не подтверждается.</a:t>
            </a:r>
          </a:p>
          <a:p>
            <a:r>
              <a:t>Хеши static-файлов, demo-каталога, capture-скриптов, ответа API и model version</a:t>
            </a:r>
          </a:p>
          <a:p>
            <a:r>
              <a:t>закреплены в `assets/ui-provenance.json` (SHA</a:t>
            </a:r>
          </a:p>
          <a:p>
            <a:r>
              <a:t>`ae67289f371f7bf46954cea3cf370986a75f2baae6292259e2f2a0894ad21a0c`).</a:t>
            </a:r>
          </a:p>
          <a:p>
            <a:r>
              <a:t>Экспорт относится к текущему запросу. Ошибка объяснения</a:t>
            </a:r>
          </a:p>
          <a:p>
            <a:r>
              <a:t>не должна разрушать результаты поиска. Отказ — успешный пустой ответ, 422/409/503 —</a:t>
            </a:r>
          </a:p>
          <a:p>
            <a:r>
              <a:t>отдельные ошибки ввода, незагруженной галереи и недоступного хранилища.</a:t>
            </a:r>
          </a:p>
          <a:p/>
          <a:p>
            <a:r>
              <a:t>API использует точный cosine (`exact=True` в Qdrant), по умолчанию top_k=10 с фильтром</a:t>
            </a:r>
          </a:p>
          <a:p>
            <a:r>
              <a:t>score ≥ 0.5141976914190476 до округления. Ни один score не является вероятностью.</a:t>
            </a:r>
          </a:p>
          <a:p>
            <a:r>
              <a:t>Пользователь может посмотреть кандидатов ниже порога; это не отменяет исходного отказа.</a:t>
            </a:r>
          </a:p>
          <a:p>
            <a:r>
              <a:t>Пакетный KR имеет другую семантику и порог. Разбор относится к первой OSNet, поиск —</a:t>
            </a:r>
          </a:p>
          <a:p>
            <a:r>
              <a:t>к ансамблю + whitening; эту границу нельзя скрывать.</a:t>
            </a:r>
          </a:p>
          <a:p/>
          <a:p>
            <a:r>
              <a:t>Источники: `04-solution/service/app/api/main.py`, `api/store.py`, `core/config.py`,</a:t>
            </a:r>
          </a:p>
          <a:p>
            <a:r>
              <a:t>`static/app.js`; `SOLUTION.md` §§1–5. Финальный screenshot/provenance: `assets/ui-search.png`</a:t>
            </a:r>
          </a:p>
          <a:p>
            <a:r>
              <a:t>и `assets/ui-provenance.json`; кадр получен через реальный API в локальном браузере.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 Две ветви. Один признак из 512 чисел</a:t>
            </a:r>
          </a:p>
          <a:p/>
          <a:p>
            <a:r>
              <a:t>### Заголовок</a:t>
            </a:r>
          </a:p>
          <a:p/>
          <a:p>
            <a:r>
              <a:t>**Две ветви. Один признак из 512 чисел**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Показываем настоящее устройство дескриптора. Вход — предоставленный bbox, RGB,</a:t>
            </a:r>
          </a:p>
          <a:p>
            <a:r>
              <a:t>PIL bilinear 208×208, float32 0…255 NCHW. Встроенная нормировка ONNX уже включена,</a:t>
            </a:r>
          </a:p>
          <a:p>
            <a:r>
              <a:t>внешняя ImageNet-нормировка не применяется. Две сети получают один кроп.</a:t>
            </a:r>
          </a:p>
          <a:p>
            <a:r>
              <a:t>L2 каждой 512-мерной ветви → среднее → L2 → y=(x−m)@P.T → L2.</a:t>
            </a:r>
          </a:p>
          <a:p>
            <a:r>
              <a:t>Whitening 512×512, ρ=0,5, обучен по межкамерным разностям на train_fit.</a:t>
            </a:r>
          </a:p>
          <a:p/>
          <a:p>
            <a:r>
              <a:t>combined_v1 — наше LP-FT дообучение OSNet-AIN на RoundaboutHD (MIT), CARLA-ReID</a:t>
            </a:r>
          </a:p>
          <a:p>
            <a:r>
              <a:t>(Apache-2.0) и train организатора. Предобучение исходной OSNet: OMZ 2022.1.</a:t>
            </a:r>
          </a:p>
          <a:p>
            <a:r>
              <a:t>Сначала обучали classifier, затем частично размораживали backbone; не сеть с нуля.</a:t>
            </a:r>
          </a:p>
          <a:p>
            <a:r>
              <a:t>Рецепт включает MCNL и MixStyle, баланс камер, hflip/pad-crop. Это цели механизмов,</a:t>
            </a:r>
          </a:p>
          <a:p>
            <a:r>
              <a:t>отдельной абляции причинного эффекта каждого на d1_j48 не было.</a:t>
            </a:r>
          </a:p>
          <a:p/>
          <a:p>
            <a:r>
              <a:t>Почему backbone: историческая проверка cosine дала OSNet mAP 0.656569 против R50-IBN</a:t>
            </a:r>
          </a:p>
          <a:p>
            <a:r>
              <a:t>0.2384, на слайде округлено 0,657 / 0,238. Эти числа нельзя сравнивать как эффект</a:t>
            </a:r>
          </a:p>
          <a:p>
            <a:r>
              <a:t>нашего дообучения. API: точный cosine. Batch: KR, k1=6, k2=3, λ=0,3, на всех query+gallery;</a:t>
            </a:r>
          </a:p>
          <a:p>
            <a:r>
              <a:t>результат зависит от состава batch, автоматического fallback на cosine нет.</a:t>
            </a:r>
          </a:p>
          <a:p/>
          <a:p>
            <a:r>
              <a:t>Источники: `04-solution/service/app/core/model.py`, `preprocess.py`, `config.py`;</a:t>
            </a:r>
          </a:p>
          <a:p>
            <a:r>
              <a:t>`training/combined/journal.md`, `training/combined/REPORT.md`, `training/src/README.md`;</a:t>
            </a:r>
          </a:p>
          <a:p>
            <a:r>
              <a:t>`04-solution/postproc/REPORT.md` §2; `SOLUTION.md` §§2, 9, 11.</a:t>
            </a:r>
          </a:p>
          <a:p>
            <a:r>
              <a:t>Диаграмма состоит из редактируемых объектов PPTX; отдельный SVG и DOT — `assets/`.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 Качество поиска зависит от режима</a:t>
            </a:r>
          </a:p>
          <a:p/>
          <a:p>
            <a:r>
              <a:t>### Заголовок</a:t>
            </a:r>
          </a:p>
          <a:p/>
          <a:p>
            <a:r>
              <a:t>**Качество поиска зависит от режима**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Один сплит: 1110 query × 750 gallery, 832 query имеют допустимую пару.</a:t>
            </a:r>
          </a:p>
          <a:p>
            <a:r>
              <a:t>Full-ranking mAP и Rank-1 считаются только на этих 832; same-camera совпадения</a:t>
            </a:r>
          </a:p>
          <a:p>
            <a:r>
              <a:t>исключаются по market. Нельзя смешивать mAP@10, среднее по 1110 и показанную метрику.</a:t>
            </a:r>
          </a:p>
          <a:p>
            <a:r>
              <a:t>Нативный редактируемый график имеет общую ось 0…1 и читает значения из JSON.</a:t>
            </a:r>
          </a:p>
          <a:p/>
          <a:p>
            <a:r>
              <a:t>| Режим d1_j48 | mAP | Rank-1 |</a:t>
            </a:r>
          </a:p>
          <a:p>
            <a:r>
              <a:t>|---|---:|---:|</a:t>
            </a:r>
          </a:p>
          <a:p>
            <a:r>
              <a:t>| cosine / API | 0.7316093422310448 | 0.6850961538461539 |</a:t>
            </a:r>
          </a:p>
          <a:p>
            <a:r>
              <a:t>| KR / batch | 0.7740915539438481 | 0.7307692307692307 |</a:t>
            </a:r>
          </a:p>
          <a:p/>
          <a:p>
            <a:r>
              <a:t>608 верных top-1, 224 ошибки из 832 у d1_j48+KR. Против исходной OSNet+KR</a:t>
            </a:r>
          </a:p>
          <a:p>
            <a:r>
              <a:t>исправлены 78, добавлены 22: чисто +56 первых ответов. Это другой контроль, чем</a:t>
            </a:r>
          </a:p>
          <a:p>
            <a:r>
              <a:t>исходная OSNet cosine (104 исправления / 21 добавление), числа не подменяем.</a:t>
            </a:r>
          </a:p>
          <a:p/>
          <a:p>
            <a:r>
              <a:t>Val многократно использовался. Оптимизм выбора лучшей из 7 сборок оценивался</a:t>
            </a:r>
          </a:p>
          <a:p>
            <a:r>
              <a:t>0,0069 симметрично и 0,0127 A→B; это не доверительный интервал всей исторической</a:t>
            </a:r>
          </a:p>
          <a:p>
            <a:r>
              <a:t>подгонки. Выигрыш против OSNet+KR +0,080433 наблюдался во всех 400 половинах и 87</a:t>
            </a:r>
          </a:p>
          <a:p>
            <a:r>
              <a:t>исключениях камер, но это повторная проверка тех же данных, не новый holdout.</a:t>
            </a:r>
          </a:p>
          <a:p>
            <a:r>
              <a:t>Прежний чемпион 0,7621 → 0,7741: дельта меньше принятой тогда сигмы 0,0134;</a:t>
            </a:r>
          </a:p>
          <a:p>
            <a:r>
              <a:t>это сохранённое ограничение выбора d1_j48 командой. Test-метрики неизвестны.</a:t>
            </a:r>
          </a:p>
          <a:p/>
          <a:p>
            <a:r>
              <a:t>Источники: `training/combined/s02_metrics.json` → d1_j48.cos / .kr;</a:t>
            </a:r>
          </a:p>
          <a:p>
            <a:r>
              <a:t>`error-analysis/d1_j48/out/summary.json`, `out/transitions.csv`, `REPORT.md` §§1,4;</a:t>
            </a:r>
          </a:p>
          <a:p>
            <a:r>
              <a:t>`audit/stability/REPORT.md`, `verification.json`.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 Порог имеет цену в обе стороны</a:t>
            </a:r>
          </a:p>
          <a:p/>
          <a:p>
            <a:r>
              <a:t>### Заголовок</a:t>
            </a:r>
          </a:p>
          <a:p/>
          <a:p>
            <a:r>
              <a:t>**Порог имеет цену в обе стороны**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На слайде две реальные ошибки порога d1_j48 + KR.</a:t>
            </a:r>
          </a:p>
          <a:p>
            <a:r>
              <a:t>P07 (query 82): по разметке нет пары, чужой top-1 имеет score 0.8396790169192546,</a:t>
            </a:r>
          </a:p>
          <a:p>
            <a:r>
              <a:t>выше t_rr=0.5282812306342437. N01 (query 718): правильный top-1 имеет score</a:t>
            </a:r>
          </a:p>
          <a:p>
            <a:r>
              <a:t>0.5204302001066348, ниже того же порога; это ложный отказ. Порог ради иллюстрации</a:t>
            </a:r>
          </a:p>
          <a:p>
            <a:r>
              <a:t>не менялся. Косинус/API имеет отдельный t_cos=0.5141976914190476.</a:t>
            </a:r>
          </a:p>
          <a:p/>
          <a:p>
            <a:r>
              <a:t>KR: принимаем 606/832 запросов с парой, отклоняем 226. Из 278 без пары ошибочно</a:t>
            </a:r>
          </a:p>
          <a:p>
            <a:r>
              <a:t>принимаем 60, корректно отклоняем 218. В 86 из 226 ложных отказов правильный top-1</a:t>
            </a:r>
          </a:p>
          <a:p>
            <a:r>
              <a:t>уже стоял первым. Из принятых запросов с парой 84 имеют чужой top-1: presence</a:t>
            </a:r>
          </a:p>
          <a:p>
            <a:r>
              <a:t>не проверяет правильность ID. F1/TNR решения «принять/отказать» нельзя выдавать</a:t>
            </a:r>
          </a:p>
          <a:p>
            <a:r>
              <a:t>за точность идентификации каждого кандидата.</a:t>
            </a:r>
          </a:p>
          <a:p/>
          <a:p>
            <a:r>
              <a:t>Правило калибровки: максимум худшего из F1 и TNR при долях unknown 10/25/40 %;</a:t>
            </a:r>
          </a:p>
          <a:p>
            <a:r>
              <a:t>порог выбран на калибровочной валидации, независимого подтверждения отказа нет.</a:t>
            </a:r>
          </a:p>
          <a:p>
            <a:r>
              <a:t>В API/cosine F1≈0,768, TNR≈0,730, 566/832 приняты и 75/278 ложных принятий.</a:t>
            </a:r>
          </a:p>
          <a:p>
            <a:r>
              <a:t>KR-порог относится к полному сплиту, маленькая галерея меняет его смысл.</a:t>
            </a:r>
          </a:p>
          <a:p/>
          <a:p>
            <a:r>
              <a:t>Источники: `error-analysis/d1_j48/examples/manifest.json` (P07/N01),</a:t>
            </a:r>
          </a:p>
          <a:p>
            <a:r>
              <a:t>`out/per_query_d1_j48.json`, `REPORT.md` §5; `service/app/core/config.py`;</a:t>
            </a:r>
          </a:p>
          <a:p>
            <a:r>
              <a:t>`service/calib-d1_j48/summary.json`; `audit/threshold-stability/`; `SOLUTION.md` §6.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 Одинаковая ливрея скрывает различия</a:t>
            </a:r>
          </a:p>
          <a:p/>
          <a:p>
            <a:r>
              <a:t>### Заголовок</a:t>
            </a:r>
          </a:p>
          <a:p/>
          <a:p>
            <a:r>
              <a:t>**Одинаковая ливрея скрывает различия**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Показываем финальную сборку d1_j48, а не устаревший разбор одиночной OSNet.</a:t>
            </a:r>
          </a:p>
          <a:p>
            <a:r>
              <a:t>E17, query 516, v451: запрос с камеры 19; ошибочный top-1 v1158, камера 89,</a:t>
            </a:r>
          </a:p>
          <a:p>
            <a:r>
              <a:t>score 0.9296768432136971. Правильная пара v451 с камеры 89, score</a:t>
            </a:r>
          </a:p>
          <a:p>
            <a:r>
              <a:t>0.2781721943596982, ранг 3. Верная машина показана спереди, чужая сзади похожа</a:t>
            </a:r>
          </a:p>
          <a:p>
            <a:r>
              <a:t>на запрос по ракурсу и ливрее. Это визуальная гипотеза трудности, не причинное</a:t>
            </a:r>
          </a:p>
          <a:p>
            <a:r>
              <a:t>доказательство того, какие признаки использовала сеть.</a:t>
            </a:r>
          </a:p>
          <a:p/>
          <a:p>
            <a:r>
              <a:t>Из 224 ошибок top-1 заранее случайно выбрали 64 (seed 20260923, 50 vehicle_id).</a:t>
            </a:r>
          </a:p>
          <a:p>
            <a:r>
              <a:t>Главные визуальные категории одним наблюдателем: ракурс 23, похожая машина 20,</a:t>
            </a:r>
          </a:p>
          <a:p>
            <a:r>
              <a:t>освещение 10, кроп/окклюзия 5, видимая несогласованность разметки 5, не установлено 1.</a:t>
            </a:r>
          </a:p>
          <a:p>
            <a:r>
              <a:t>Это ограниченная субъективная разметка, не распределение всех ошибок или будущего test.</a:t>
            </a:r>
          </a:p>
          <a:p>
            <a:r>
              <a:t>Доли не превращаем в доказанную причинность. Второго независимого человека-разметчика нет.</a:t>
            </a:r>
          </a:p>
          <a:p/>
          <a:p>
            <a:r>
              <a:t>В 5 query с видимыми несогласованностями — 4 разные машины, одна gallery-рамка</a:t>
            </a:r>
          </a:p>
          <a:p>
            <a:r>
              <a:t>повторяется у двух query. Все они сохранены в метриках; потолок модели этим не доказан.</a:t>
            </a:r>
          </a:p>
          <a:p/>
          <a:p>
            <a:r>
              <a:t>Источники: `error-analysis/d1_j48/examples/01_twin_E17.png`, `examples/manifest.json`,</a:t>
            </a:r>
          </a:p>
          <a:p>
            <a:r>
              <a:t>`out/manual_labels.csv`, `out/manual_summary.json`, `out/sample_frozen.json`, `REPORT.md`,</a:t>
            </a:r>
          </a:p>
          <a:p>
            <a:r>
              <a:t>`REPORT-критика.md`, `PITCH.md`.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7. Свет и перекрытие остаются трудными</a:t>
            </a:r>
          </a:p>
          <a:p/>
          <a:p>
            <a:r>
              <a:t>### Заголовок</a:t>
            </a:r>
          </a:p>
          <a:p/>
          <a:p>
            <a:r>
              <a:t>**Свет и перекрытие остаются трудными**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E08, query 758: у верной пары детали передка теряются в свете фар.</a:t>
            </a:r>
          </a:p>
          <a:p>
            <a:r>
              <a:t>Правильная пара поднялась с ранга 26 исходной OSNet до 7 d1_j48, но ошибка top-1</a:t>
            </a:r>
          </a:p>
          <a:p>
            <a:r>
              <a:t>и отказ сохранились. top_score=0.323902205166569, best_positive=0.17049725549578332.</a:t>
            </a:r>
          </a:p>
          <a:p>
            <a:r>
              <a:t>E44, query 386: ракурс верной пары близок, но значительная часть кузова закрыта.</a:t>
            </a:r>
          </a:p>
          <a:p>
            <a:r>
              <a:t>Чужая машина каршеринга выше: top_score=0.44321632557766333,</a:t>
            </a:r>
          </a:p>
          <a:p>
            <a:r>
              <a:t>best_positive=0.16661580448128888.</a:t>
            </a:r>
          </a:p>
          <a:p>
            <a:r>
              <a:t>Оба случая показаны полностью: query, ошибочный top-1, лучшая верная пара.</a:t>
            </a:r>
          </a:p>
          <a:p/>
          <a:p>
            <a:r>
              <a:t>Из 224 оставшихся ошибок d1_j48 первая правильная пара у 125 (55,8 %) находится</a:t>
            </a:r>
          </a:p>
          <a:p>
            <a:r>
              <a:t>на ранге 2–5, у 70 (31,2 %) на 6–20, у 29 (12,9 %) ниже 20. Медиана ранга ошибки 5.</a:t>
            </a:r>
          </a:p>
          <a:p>
            <a:r>
              <a:t>Сократилось число ошибок первого места, а первая верная пара среди оставшихся ошибок</a:t>
            </a:r>
          </a:p>
          <a:p>
            <a:r>
              <a:t>чаще ближе к началу. Не говорить «все ошибки мягкие».</a:t>
            </a:r>
          </a:p>
          <a:p>
            <a:r>
              <a:t>Камеры 89–90: 99/183 верных первых ответов, 84/224 оставшихся ошибки приходятся сюда.</a:t>
            </a:r>
          </a:p>
          <a:p/>
          <a:p>
            <a:r>
              <a:t>Источники: `error-analysis/d1_j48/examples/02_lighting_E08.png`,</a:t>
            </a:r>
          </a:p>
          <a:p>
            <a:r>
              <a:t>`examples/03_occlusion_E44.png`, `examples/manifest.json`, `out/derived_stats.json`,</a:t>
            </a:r>
          </a:p>
          <a:p>
            <a:r>
              <a:t>`REPORT.md` §3 и независимый `REPORT-критика.md`.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8. Цена дескриптора и масштаб поиска</a:t>
            </a:r>
          </a:p>
          <a:p/>
          <a:p>
            <a:r>
              <a:t>### Заголовок</a:t>
            </a:r>
          </a:p>
          <a:p/>
          <a:p>
            <a:r>
              <a:t>**Цена дескриптора и масштаб поиска**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Слева реальная измеренная стоимость d1_j48 (AB) из branches3: mean=372,5 мс,</a:t>
            </a:r>
          </a:p>
          <a:p>
            <a:r>
              <a:t>median=392,7, p90=421,7; 50 выбранных объектов, batch=1, ORT CPUExecutionProvider,</a:t>
            </a:r>
          </a:p>
          <a:p>
            <a:r>
              <a:t>intra_op=2/inter_op=1, 5 warmup на конфигурацию, порядок семи конфигураций перемешан</a:t>
            </a:r>
          </a:p>
          <a:p>
            <a:r>
              <a:t>для каждого объекта. ONNX Runtime 1.30.0, NumPy 2.4.6, Linux x86_64 на общем узле.</a:t>
            </a:r>
          </a:p>
          <a:p>
            <a:r>
              <a:t>Это извлечение признака, не время HTTP-ответа; на машине была другая нагрузка.</a:t>
            </a:r>
          </a:p>
          <a:p/>
          <a:p>
            <a:r>
              <a:t>Справа отдельный ANN-опыт старой одиночной OSNet на синтетическом миллионе:</a:t>
            </a:r>
          </a:p>
          <a:p>
            <a:r>
              <a:t>FAISS IVF1024 nprobe=16, median 2,98 мс, p95=5,14 мс, recall@10 против точного float32</a:t>
            </a:r>
          </a:p>
          <a:p>
            <a:r>
              <a:t>99,96 %, peak RSS 2908 МиБ, один CPU-поток. Миллион — шумовые копии 750 векторов,</a:t>
            </a:r>
          </a:p>
          <a:p>
            <a:r>
              <a:t>не миллион реальных автомобилей. Инференс и HTTP не входят. Объединённый d1_j48</a:t>
            </a:r>
          </a:p>
          <a:p>
            <a:r>
              <a:t>на миллионе, холодный старт/API p95/RAM под параллельными запросами не измерены</a:t>
            </a:r>
          </a:p>
          <a:p>
            <a:r>
              <a:t>в этом историческом тесте.</a:t>
            </a:r>
          </a:p>
          <a:p/>
          <a:p>
            <a:r>
              <a:t>Отдельная локальная репетиция API 25.09: после 3 warmup последовательно выполнены</a:t>
            </a:r>
          </a:p>
          <a:p>
            <a:r>
              <a:t>20 запросов по трём разрешённым demo-кадрам, p50=1,20175 с, p95=1,80701 с,</a:t>
            </a:r>
          </a:p>
          <a:p>
            <a:r>
              <a:t>0,72697 запроса/с. Это полный HTTP-запрос на локальном CPU-стенде с галереей 750,</a:t>
            </a:r>
          </a:p>
          <a:p>
            <a:r>
              <a:t>а не оценка сети/VPS или сравнение student. При concurrency=2, n=10 p95=3,51421 с.</a:t>
            </a:r>
          </a:p>
          <a:p>
            <a:r>
              <a:t>Холодный старт API NOT MEASURED. Источник: локальный проверочный журнал</a:t>
            </a:r>
          </a:p>
          <a:p>
            <a:r>
              <a:t>`outputs/continuation-20260925/http-benchmark.json`, version совпадает с ui-provenance.</a:t>
            </a:r>
          </a:p>
          <a:p>
            <a:r>
              <a:t>На слайде p95 округлён до 1,81 с и явно указан размер 20.</a:t>
            </a:r>
          </a:p>
          <a:p/>
          <a:p>
            <a:r>
              <a:t>План: реальные d1_j48 → ANN top-K → локальный KR → отдельная калибровка порога →</a:t>
            </a:r>
          </a:p>
          <a:p>
            <a:r>
              <a:t>обновление индекса и конкурентная нагрузка → после этих замеров распределение по узлам.</a:t>
            </a:r>
          </a:p>
          <a:p>
            <a:r>
              <a:t>Отдельный top-100 опыт старой модели сохранял 64 % прибавки полного KR за 25 мс/запрос;</a:t>
            </a:r>
          </a:p>
          <a:p>
            <a:r>
              <a:t>это не latency готового production пути.</a:t>
            </a:r>
          </a:p>
          <a:p/>
          <a:p>
            <a:r>
              <a:t>Источники: `training/branches3/cpu_batch1_benchmark.json`, `REPORT.md` §6;</a:t>
            </a:r>
          </a:p>
          <a:p>
            <a:r>
              <a:t>`scaling/REPORT.md`, `scaling/results/*.json`; `SOLUTION.md` §§8,11.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9. Собственное ядро быстрее, но ищет хуже</a:t>
            </a:r>
          </a:p>
          <a:p/>
          <a:p>
            <a:r>
              <a:t>### Заголовок</a:t>
            </a:r>
          </a:p>
          <a:p/>
          <a:p>
            <a:r>
              <a:t>**Собственное ядро быстрее, но ищет хуже**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Специализированный CrossViewCore — одна MobileNetV3-Small с собственной global/local</a:t>
            </a:r>
          </a:p>
          <a:p>
            <a:r>
              <a:t>головой, image→512D. Это обученная модель, а не новое имя для прежнего ансамбля.</a:t>
            </a:r>
          </a:p>
          <a:p>
            <a:r>
              <a:t>Дообучение исходного CrossViewCore включило 12 эпох на 6639 собственных fit-кадрах,</a:t>
            </a:r>
          </a:p>
          <a:p>
            <a:r>
              <a:t>затем 8 эпох на 19 967 combined fit-кадрах. Учитель d1_j48 вычислял признаки</a:t>
            </a:r>
          </a:p>
          <a:p>
            <a:r>
              <a:t>только во время обучения; target whitening обучен на fit. Checkpoint и вес fusion</a:t>
            </a:r>
          </a:p>
          <a:p>
            <a:r>
              <a:t>выбирались по dev, пороги отказа — отдельно по dev. Старый dev уже участвовал в</a:t>
            </a:r>
          </a:p>
          <a:p>
            <a:r>
              <a:t>прошлом выборе исходного checkpoint, а val исторически использовалась многократно:</a:t>
            </a:r>
          </a:p>
          <a:p>
            <a:r>
              <a:t>это **не новый нетронутый holdout**.</a:t>
            </a:r>
          </a:p>
          <a:p/>
          <a:p>
            <a:r>
              <a:t>На одной и той же val 1110 query × 750 gallery, 832 query с допустимой парой,</a:t>
            </a:r>
          </a:p>
          <a:p>
            <a:r>
              <a:t>same-camera исключены. KR full-ranking mAP: d1_j48 0,7740916, CrossViewCore</a:t>
            </a:r>
          </a:p>
          <a:p>
            <a:r>
              <a:t>после combined 0,3274502; дельта −0,4466414. Парный bootstrap по vehicle_id,</a:t>
            </a:r>
          </a:p>
          <a:p>
            <a:r>
              <a:t>4000 повторов: CI95 [−0,492405; −0,400641], p_Holm=0,003999 после поправки</a:t>
            </a:r>
          </a:p>
          <a:p>
            <a:r>
              <a:t>на восемь заранее объявленных сравнений. Cosine mAP 0,731609 против 0,293534.</a:t>
            </a:r>
          </a:p>
          <a:p>
            <a:r>
              <a:t>Rank-1 с KR 0,730769 против 0,278846. Dev-калиброванный отказ отдельного</a:t>
            </a:r>
          </a:p>
          <a:p>
            <a:r>
              <a:t>ядра на val имеет TNR=0,0 в cosine и KR: оно не отвергло ни одного запроса без</a:t>
            </a:r>
          </a:p>
          <a:p>
            <a:r>
              <a:t>пары. F1 наличия пары при KR 0,856849 не делает этот отказ пригодным.</a:t>
            </a:r>
          </a:p>
          <a:p/>
          <a:p>
            <a:r>
              <a:t>Исследовательский fusion — нормированные признаки двух моделей, 1024D</a:t>
            </a:r>
          </a:p>
          <a:p>
            <a:r>
              <a:t>конкатенация с весом, выбранным на dev. Его KR mAP 0,7626042,</a:t>
            </a:r>
          </a:p>
          <a:p>
            <a:r>
              <a:t>дельта к релизу −0,0114874, CI95 [−0,026954; +0,003198], p_Holm=0,340415.</a:t>
            </a:r>
          </a:p>
          <a:p>
            <a:r>
              <a:t>Доказанного выигрыша нет; 1024D к тому же требует версии интерфейса и нового</a:t>
            </a:r>
          </a:p>
          <a:p>
            <a:r>
              <a:t>индекса. Own-only этап до combined дал KR mAP 0,323997 для ядра и 0,754402</a:t>
            </a:r>
          </a:p>
          <a:p>
            <a:r>
              <a:t>для fusion. Ни один вариант не выполнил заранее установленный release gate.</a:t>
            </a:r>
          </a:p>
          <a:p/>
          <a:p>
            <a:r>
              <a:t>На одной Linux CPU-машине, 2 потока, batch=1, 5 прогревов и 40 попарных</a:t>
            </a:r>
          </a:p>
          <a:p>
            <a:r>
              <a:t>реальных кропов: p95 от готового RGB208 тензора до нормированного признака</a:t>
            </a:r>
          </a:p>
          <a:p>
            <a:r>
              <a:t>43,8607 мс у d1_j48 и 1,7274 мс у CrossViewCore. Размер весов 18,631 и</a:t>
            </a:r>
          </a:p>
          <a:p>
            <a:r>
              <a:t>4,902 МБ. Это измерение не включает JPEG, HTTP, Qdrant и KR; его абсолютные</a:t>
            </a:r>
          </a:p>
          <a:p>
            <a:r>
              <a:t>времена нельзя смешивать с историческими замерами на другом узле. Быстрое</a:t>
            </a:r>
          </a:p>
          <a:p>
            <a:r>
              <a:t>ядро и исполняемый checkpoint/ONNX остаются исследовательским результатом,</a:t>
            </a:r>
          </a:p>
          <a:p>
            <a:r>
              <a:t>релизом остаётся d1_j48.</a:t>
            </a:r>
          </a:p>
          <a:p/>
          <a:p>
            <a:r>
              <a:t>Исторические отрицательные работы сохранены: шесть ансамблей branches3,</a:t>
            </a:r>
          </a:p>
          <a:p>
            <a:r>
              <a:t>лучший ABD ΔmAP +0,003782, CI95 включает 0, p_Holm=1; +77,7 % стоимости кадра.</a:t>
            </a:r>
          </a:p>
          <a:p>
            <a:r>
              <a:t>Вход 256 после дообучения ΔmAP −0,0059 и +36,6 % стоимости. Абляция зоны номера</a:t>
            </a:r>
          </a:p>
          <a:p>
            <a:r>
              <a:t>3 маски × 2 режима не доказывает полную независимость от пластины.</a:t>
            </a:r>
          </a:p>
          <a:p/>
          <a:p>
            <a:r>
              <a:t>Источники: `04-solution/training/owncore-distill-20260926/protocol-own.json`,</a:t>
            </a:r>
          </a:p>
          <a:p>
            <a:r>
              <a:t>`protocol-combined.json`, локальный (вне Git)</a:t>
            </a:r>
          </a:p>
          <a:p>
            <a:r>
              <a:t>`outputs/owncore-distill-20260926/holm8-d94d3fd.json` (SHA-256</a:t>
            </a:r>
          </a:p>
          <a:p>
            <a:r>
              <a:t>37f797d3c428f3c0bb34a3048f72810ebf658483a24c6430425a7798901be280),</a:t>
            </a:r>
          </a:p>
          <a:p>
            <a:r>
              <a:t>`assessment-combined-d94d3fd/evaluation/evaluation.json` (SHA-256</a:t>
            </a:r>
          </a:p>
          <a:p>
            <a:r>
              <a:t>b4f29deedcc3bcf01a93c9449f2ba1f34b4ccb60163594b0060d1f8d6ad8319f),</a:t>
            </a:r>
          </a:p>
          <a:p>
            <a:r>
              <a:t>`assessment-combined-d94d3fd/benchmark/benchmark.json` (SHA-256</a:t>
            </a:r>
          </a:p>
          <a:p>
            <a:r>
              <a:t>9e545c42596b330c1f99ee0b08e4e9c113ef5b047dc6af8380d6f1cd1f89b3b0).</a:t>
            </a:r>
          </a:p>
          <a:p>
            <a:r>
              <a:t>Измерение и его выбор связаны с кодом `d94d3fd`; агрегатор пересчитал Holm для</a:t>
            </a:r>
          </a:p>
          <a:p>
            <a:r>
              <a:t>полного семейства 8 сравнений. Исторические источники для прежнего student:</a:t>
            </a:r>
          </a:p>
          <a:p>
            <a:r>
              <a:t>`training/distill-20260925/README.md`; branches3 и input256 — отдельные опыты.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10. Один проверяемый комплект сдачи</a:t>
            </a:r>
          </a:p>
          <a:p/>
          <a:p>
            <a:r>
              <a:t>### Заголовок</a:t>
            </a:r>
          </a:p>
          <a:p/>
          <a:p>
            <a:r>
              <a:t>**Один проверяемый комплект сдачи**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Таблица сдачи — действующий контракт, а не декоративная подпись.</a:t>
            </a:r>
          </a:p>
          <a:p>
            <a:r>
              <a:t>submission.csv содержит первые 10 кандидатов при gallery≥10 независимо от отказа.</a:t>
            </a:r>
          </a:p>
          <a:p>
            <a:r>
              <a:t>embeddings.npy содержит векторы 512 float32 сначала query затем gallery в порядке CSV.</a:t>
            </a:r>
          </a:p>
          <a:p>
            <a:r>
              <a:t>candidates.csv содержит все пары с исходным score≥порога без лимита 10. Отсутствие строк</a:t>
            </a:r>
          </a:p>
          <a:p>
            <a:r>
              <a:t>означает отказ при уникальных query ID и успешном batch. Округлённый confidence не</a:t>
            </a:r>
          </a:p>
          <a:p>
            <a:r>
              <a:t>меняет решение о пороге. Границы пустой/малой gallery и повторяющихся ID см. SOLUTION.</a:t>
            </a:r>
          </a:p>
          <a:p>
            <a:r>
              <a:t>`artifacts-final/manifest.json` связывает SHA входных CSV, моделей и четырёх выходных</a:t>
            </a:r>
          </a:p>
          <a:p>
            <a:r>
              <a:t>файлов одного прогона с manifest изображений. `run_info.json` хранит параметры,</a:t>
            </a:r>
          </a:p>
          <a:p>
            <a:r>
              <a:t>размеры и время этого прогона; он не содержит SHA входных CSV и не является четвёртым</a:t>
            </a:r>
          </a:p>
          <a:p>
            <a:r>
              <a:t>сдаваемым файлом.</a:t>
            </a:r>
          </a:p>
          <a:p/>
          <a:p>
            <a:r>
              <a:t>Один образ приложения: браузер/API и batch используют общий extractor. API и Qdrant —</a:t>
            </a:r>
          </a:p>
          <a:p>
            <a:r>
              <a:t>два контейнера; gallery-loader отдельно инициализирует коллекцию. Batch не требует</a:t>
            </a:r>
          </a:p>
          <a:p>
            <a:r>
              <a:t>Qdrant. В Git входят обе ONNX, whitening, wheels и офлайн base images. Данные организатора</a:t>
            </a:r>
          </a:p>
          <a:p>
            <a:r>
              <a:t>передаются отдельно разрешённым способом. Не обещаем воспроизводимость всего исторического</a:t>
            </a:r>
          </a:p>
          <a:p>
            <a:r>
              <a:t>архива исследований из одного Git. Readme.md содержит навигацию по ТЗ §12, SOLUTION</a:t>
            </a:r>
          </a:p>
          <a:p>
            <a:r>
              <a:t>описывает реальный состав и команды. Ссылки на репозиторий, презентацию, прототип и</a:t>
            </a:r>
          </a:p>
          <a:p>
            <a:r>
              <a:t>документацию проверяются отдельно; наличие имени SourceCraft не доказывает доступ.</a:t>
            </a:r>
          </a:p>
          <a:p/>
          <a:p>
            <a:r>
              <a:t>Источники: `service/app/core/submission.py`, `batch.py`, `artifacts-final/manifest.json`,</a:t>
            </a:r>
          </a:p>
          <a:p>
            <a:r>
              <a:t>`artifacts-final/run_info.json`,</a:t>
            </a:r>
          </a:p>
          <a:p>
            <a:r>
              <a:t>`service/Dockerfile`, `service/docker-compose.yml`, `reproduce/README.md`,</a:t>
            </a:r>
          </a:p>
          <a:p>
            <a:r>
              <a:t>`SOLUTION.md` §§3–5,7–13. Состояние текущего candidate/CI хранит handoff ведущего;</a:t>
            </a:r>
          </a:p>
          <a:p>
            <a:r>
              <a:t>историческое число тестов не объявляем новым выполненным набором.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11. Демонстрация открыта по HTTPS</a:t>
            </a:r>
          </a:p>
          <a:p/>
          <a:p>
            <a:r>
              <a:t>### Заголовок</a:t>
            </a:r>
          </a:p>
          <a:p/>
          <a:p>
            <a:r>
              <a:t>**Демонстрация открыта по HTTPS**</a:t>
            </a:r>
          </a:p>
          <a:p/>
          <a:p>
            <a:r>
              <a:t>### Заметки докладчика и источники</a:t>
            </a:r>
          </a:p>
          <a:p/>
          <a:p>
            <a:r>
              <a:t>Финальный сценарий защиты: открыть `https://demo.lct.iamcp.ru/` → загрузить разрешённый</a:t>
            </a:r>
          </a:p>
          <a:p>
            <a:r>
              <a:t>демонстрационный кадр → уточнить рамку → выполнить настоящий API → сравнить разные</a:t>
            </a:r>
          </a:p>
          <a:p>
            <a:r>
              <a:t>исходные кадры кандидатов → показать явный отказ на отдельном подготовленном примере →</a:t>
            </a:r>
          </a:p>
          <a:p>
            <a:r>
              <a:t>сохранить CSV/JSON текущего ответа. Демо-кадр взят из закрытого test без доступных</a:t>
            </a:r>
          </a:p>
          <a:p>
            <a:r>
              <a:t>меток и camera_id: сходство и принятие порогом не подтверждают истинную идентичность</a:t>
            </a:r>
          </a:p>
          <a:p>
            <a:r>
              <a:t>или межкамерность. Размеченный межкамерный успех F03 показан отдельно на слайде 6.</a:t>
            </a:r>
          </a:p>
          <a:p>
            <a:r>
              <a:t>Если сеть недоступна, резервная демонстрация выполняется локально с тем же приложением,</a:t>
            </a:r>
          </a:p>
          <a:p>
            <a:r>
              <a:t>моделями и подготовленной gallery; скриншот не заменяет реальный запуск.</a:t>
            </a:r>
          </a:p>
          <a:p/>
          <a:p>
            <a:r>
              <a:t>28.09.2026 проверены HTTPS 200 на `https://iamcp.ru/`, `https://iamcp.ru/workspace/`,</a:t>
            </a:r>
          </a:p>
          <a:p>
            <a:r>
              <a:t>`https://demo.lct.iamcp.ru/`, `https://iamcp.ru/submission/presentation.pdf`,</a:t>
            </a:r>
          </a:p>
          <a:p>
            <a:r>
              <a:t>`https://iamcp.ru/submission/presentation.pptx` и</a:t>
            </a:r>
          </a:p>
          <a:p>
            <a:r>
              <a:t>`https://iamcp.ru/submission/documentation.pdf` при прямом обращении к VPS</a:t>
            </a:r>
          </a:p>
          <a:p>
            <a:r>
              <a:t>84.201.146.191 с корректным TLS/SNI. Это подтверждает работающие опубликованные</a:t>
            </a:r>
          </a:p>
          <a:p>
            <a:r>
              <a:t>адреса, но не факт заполнения платформы сдачи, право жюри видеть частные исходники</a:t>
            </a:r>
          </a:p>
          <a:p>
            <a:r>
              <a:t>или завершение распространения DNS у всех провайдеров. По сообщению организаторов,</a:t>
            </a:r>
          </a:p>
          <a:p>
            <a:r>
              <a:t>ссылки и обязательные поля нужно отправить до 29 сентября 23:59 МСК; дальнейшие</a:t>
            </a:r>
          </a:p>
          <a:p>
            <a:r>
              <a:t>коммиты после этого срока аннулируют сдачу. Статус формы — отдельно PENDING.</a:t>
            </a:r>
          </a:p>
          <a:p/>
          <a:p>
            <a:r>
              <a:t>Сдаваемая модель d1_j48: CrossViewCore обучен и измерен, но не прошёл заранее</a:t>
            </a:r>
          </a:p>
          <a:p>
            <a:r>
              <a:t>зафиксированный критерий качества/отказа; fusion также не принят. Полный PPTX и PDF —</a:t>
            </a:r>
          </a:p>
          <a:p>
            <a:r>
              <a:t>16 слайдов, technical preview — 11.</a:t>
            </a:r>
          </a:p>
          <a:p>
            <a:r>
              <a:t>Слайд 3 содержит контакты, поэтому полные файлы и render этой страницы исключены из Git.</a:t>
            </a:r>
          </a:p>
          <a:p/>
          <a:p>
            <a:r>
              <a:t>Источники: внешняя HTTPS-проверка 28.09.2026 с `curl --resolve` и HTTP 200,</a:t>
            </a:r>
          </a:p>
          <a:p>
            <a:r>
              <a:t>`03-plan/timeline.md`, `SOLUTION.md` §13, сообщение организаторов 27.09.2026,</a:t>
            </a:r>
          </a:p>
          <a:p>
            <a:r>
              <a:t>принятый brief в Obsidian Projects/LCT/Продолжение/2026-09-25.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92000" y="395288"/>
            <a:ext cx="5400000" cy="5400000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Иконка задачи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F1F2D-30AB-40F9-9975-F952E50B7F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4323440"/>
            <a:ext cx="8930641" cy="827011"/>
          </a:xfrm>
          <a:noFill/>
        </p:spPr>
        <p:txBody>
          <a:bodyPr anchor="ctr" anchorCtr="0"/>
          <a:lstStyle>
            <a:lvl1pPr marL="0" indent="712788"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НАЗВАНИЕ КОМАНДЫ</a:t>
            </a:r>
          </a:p>
        </p:txBody>
      </p:sp>
      <p:sp>
        <p:nvSpPr>
          <p:cNvPr id="42" name="Рисунок 41">
            <a:extLst>
              <a:ext uri="{FF2B5EF4-FFF2-40B4-BE49-F238E27FC236}">
                <a16:creationId xmlns:a16="http://schemas.microsoft.com/office/drawing/2014/main" id="{37DC0E9B-2679-408D-851C-F21F4ACC673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2640" y="2911980"/>
            <a:ext cx="3386773" cy="1082589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Логотип/логотипы постановщика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F843A1-4640-4AAD-9DA4-206FA9FF2A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149851"/>
            <a:ext cx="8930641" cy="757174"/>
          </a:xfrm>
          <a:noFill/>
        </p:spPr>
        <p:txBody>
          <a:bodyPr>
            <a:normAutofit/>
          </a:bodyPr>
          <a:lstStyle>
            <a:lvl1pPr marL="0" indent="712788">
              <a:buNone/>
              <a:defRPr sz="1800"/>
            </a:lvl1pPr>
          </a:lstStyle>
          <a:p>
            <a:r>
              <a:rPr lang="ru-RU" sz="1600" b="0" dirty="0"/>
              <a:t>Номер и название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234976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писание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94095" y="1044081"/>
            <a:ext cx="4962943" cy="2221824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Фото команды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A6654-BEE5-24C9-BC9D-BB6D2E0BE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</p:spTree>
    <p:extLst>
      <p:ext uri="{BB962C8B-B14F-4D97-AF65-F5344CB8AC3E}">
        <p14:creationId xmlns:p14="http://schemas.microsoft.com/office/powerpoint/2010/main" val="166295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7EB9651-F031-4963-AFE9-33BCC0E88757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DD9DB7EE-83C4-47FA-86C2-BDA70A053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  <p:sp>
        <p:nvSpPr>
          <p:cNvPr id="47" name="Текст 35">
            <a:extLst>
              <a:ext uri="{FF2B5EF4-FFF2-40B4-BE49-F238E27FC236}">
                <a16:creationId xmlns:a16="http://schemas.microsoft.com/office/drawing/2014/main" id="{FACA3955-006D-424E-AF29-FC0EE3BE86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323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49" name="Текст 35">
            <a:extLst>
              <a:ext uri="{FF2B5EF4-FFF2-40B4-BE49-F238E27FC236}">
                <a16:creationId xmlns:a16="http://schemas.microsoft.com/office/drawing/2014/main" id="{D134429E-1F41-4952-92F7-E1A3625ABB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14568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1" name="Текст 35">
            <a:extLst>
              <a:ext uri="{FF2B5EF4-FFF2-40B4-BE49-F238E27FC236}">
                <a16:creationId xmlns:a16="http://schemas.microsoft.com/office/drawing/2014/main" id="{62B71317-1166-483E-8736-3204197AE64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91192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3" name="Текст 35">
            <a:extLst>
              <a:ext uri="{FF2B5EF4-FFF2-40B4-BE49-F238E27FC236}">
                <a16:creationId xmlns:a16="http://schemas.microsoft.com/office/drawing/2014/main" id="{FE441C73-4DA4-470D-B9C8-52D6075710B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66644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5" name="Текст 35">
            <a:extLst>
              <a:ext uri="{FF2B5EF4-FFF2-40B4-BE49-F238E27FC236}">
                <a16:creationId xmlns:a16="http://schemas.microsoft.com/office/drawing/2014/main" id="{8792BADF-06A6-41F5-BB39-A425B78E1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2096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</p:spTree>
    <p:extLst>
      <p:ext uri="{BB962C8B-B14F-4D97-AF65-F5344CB8AC3E}">
        <p14:creationId xmlns:p14="http://schemas.microsoft.com/office/powerpoint/2010/main" val="218743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ата 3">
            <a:extLst>
              <a:ext uri="{FF2B5EF4-FFF2-40B4-BE49-F238E27FC236}">
                <a16:creationId xmlns:a16="http://schemas.microsoft.com/office/drawing/2014/main" id="{1BE2B7EA-895D-4C57-B021-3ADF48C59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021F813-DBA1-42EC-A748-A9CC16659E6B}" type="datetime1">
              <a:rPr lang="ru-RU" smtClean="0"/>
              <a:t>14.09.2026</a:t>
            </a:fld>
            <a:endParaRPr lang="ru-RU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8A502BD2-9512-4029-B654-E898F0583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E6724899-9B39-4945-8292-0304D1DFF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43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2">
            <a:extLst>
              <a:ext uri="{FF2B5EF4-FFF2-40B4-BE49-F238E27FC236}">
                <a16:creationId xmlns:a16="http://schemas.microsoft.com/office/drawing/2014/main" id="{35915C91-9468-44E0-9A6A-47C151E1C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Дата 3">
            <a:extLst>
              <a:ext uri="{FF2B5EF4-FFF2-40B4-BE49-F238E27FC236}">
                <a16:creationId xmlns:a16="http://schemas.microsoft.com/office/drawing/2014/main" id="{6043336A-E468-4FC7-B11B-D72F244391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DE2642A-6018-4CC1-81AB-5FD8D2782D4F}" type="datetime1">
              <a:rPr lang="ru-RU" smtClean="0"/>
              <a:t>14.09.2026</a:t>
            </a:fld>
            <a:endParaRPr lang="ru-RU"/>
          </a:p>
        </p:txBody>
      </p:sp>
      <p:sp>
        <p:nvSpPr>
          <p:cNvPr id="22" name="Нижний колонтитул 4">
            <a:extLst>
              <a:ext uri="{FF2B5EF4-FFF2-40B4-BE49-F238E27FC236}">
                <a16:creationId xmlns:a16="http://schemas.microsoft.com/office/drawing/2014/main" id="{49E78A2F-D265-4D7D-BF63-75BF9ACF9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25A0EB89-1F02-40E6-9D89-EAA34874B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D3BCB09B-B5ED-4308-BCBC-7DB6BF7E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4688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E4079CB-26E5-4E7E-8375-84F4748448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387" y="1016001"/>
            <a:ext cx="5704418" cy="51847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9B70F-56BE-4BFF-9AF1-3E24439A8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6" y="1016001"/>
            <a:ext cx="5670473" cy="51847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Дата 3">
            <a:extLst>
              <a:ext uri="{FF2B5EF4-FFF2-40B4-BE49-F238E27FC236}">
                <a16:creationId xmlns:a16="http://schemas.microsoft.com/office/drawing/2014/main" id="{A4424B46-3BA8-41B1-9808-8558C0F0E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3014BBE-C503-4380-A869-5EE8294FE947}" type="datetime1">
              <a:rPr lang="ru-RU" smtClean="0"/>
              <a:t>14.09.2026</a:t>
            </a:fld>
            <a:endParaRPr lang="ru-RU"/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4D73747B-1894-47A4-9E8B-797D1562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0C3B5973-5E99-43F7-82C6-8E450D7A9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6698D82-4C1C-4876-84CF-285AAC91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586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286EEAA-87D1-47A5-B9C0-E5BAD703F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86" y="1015427"/>
            <a:ext cx="5682193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D29F1-B583-4C98-B07B-171DC3552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334" y="1598615"/>
            <a:ext cx="5648250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6D3064-465D-4982-AF9F-41FF98FCB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5" y="1015427"/>
            <a:ext cx="5684841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60E92CA-C4D7-4946-B437-9FCD4AA31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598615"/>
            <a:ext cx="5670473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Дата 3">
            <a:extLst>
              <a:ext uri="{FF2B5EF4-FFF2-40B4-BE49-F238E27FC236}">
                <a16:creationId xmlns:a16="http://schemas.microsoft.com/office/drawing/2014/main" id="{50BC46DB-57AA-4551-8F67-742F842E12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D568497-304A-497F-ADAE-97D3CF462C1C}" type="datetime1">
              <a:rPr lang="ru-RU" smtClean="0"/>
              <a:t>14.09.2026</a:t>
            </a:fld>
            <a:endParaRPr lang="ru-RU"/>
          </a:p>
        </p:txBody>
      </p:sp>
      <p:sp>
        <p:nvSpPr>
          <p:cNvPr id="13" name="Нижний колонтитул 4">
            <a:extLst>
              <a:ext uri="{FF2B5EF4-FFF2-40B4-BE49-F238E27FC236}">
                <a16:creationId xmlns:a16="http://schemas.microsoft.com/office/drawing/2014/main" id="{F2048DE5-D653-4BDE-8495-A22EF4A5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E0E8C4D1-B7B4-4A6B-87A1-354341CD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533CD5F-4B3E-426C-9977-6EFBE36E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34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947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2CB240C-04A3-49D4-83F9-87A9C6C414DC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13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99615-B88F-452A-A6CA-6793B83165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6" y="1015999"/>
            <a:ext cx="4437062" cy="121341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30D2CC-2D7F-43FF-B9B4-355F7E464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4" y="1015999"/>
            <a:ext cx="6673847" cy="5049521"/>
          </a:xfrm>
        </p:spPr>
        <p:txBody>
          <a:bodyPr>
            <a:normAutofit/>
          </a:bodyPr>
          <a:lstStyle>
            <a:lvl1pPr>
              <a:defRPr sz="1773"/>
            </a:lvl1pPr>
            <a:lvl2pPr>
              <a:defRPr sz="1520"/>
            </a:lvl2pPr>
            <a:lvl3pPr>
              <a:defRPr sz="1266"/>
            </a:lvl3pPr>
            <a:lvl4pPr>
              <a:defRPr sz="1141"/>
            </a:lvl4pPr>
            <a:lvl5pPr>
              <a:defRPr sz="1141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E8D86B-609C-423A-9220-D7DC81877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6" y="2428239"/>
            <a:ext cx="4437062" cy="36372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89378" indent="0">
              <a:buNone/>
              <a:defRPr sz="886"/>
            </a:lvl2pPr>
            <a:lvl3pPr marL="578755" indent="0">
              <a:buNone/>
              <a:defRPr sz="760"/>
            </a:lvl3pPr>
            <a:lvl4pPr marL="868132" indent="0">
              <a:buNone/>
              <a:defRPr sz="631"/>
            </a:lvl4pPr>
            <a:lvl5pPr marL="1157510" indent="0">
              <a:buNone/>
              <a:defRPr sz="631"/>
            </a:lvl5pPr>
            <a:lvl6pPr marL="1446887" indent="0">
              <a:buNone/>
              <a:defRPr sz="631"/>
            </a:lvl6pPr>
            <a:lvl7pPr marL="1736266" indent="0">
              <a:buNone/>
              <a:defRPr sz="631"/>
            </a:lvl7pPr>
            <a:lvl8pPr marL="2025644" indent="0">
              <a:buNone/>
              <a:defRPr sz="631"/>
            </a:lvl8pPr>
            <a:lvl9pPr marL="2315021" indent="0">
              <a:buNone/>
              <a:defRPr sz="63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3D3B951D-08AE-4736-8D36-4EB9974D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E74468B-3512-454B-AB51-7AE95604D39E}" type="datetime1">
              <a:rPr lang="ru-RU" smtClean="0"/>
              <a:t>14.09.2026</a:t>
            </a:fld>
            <a:endParaRPr lang="ru-RU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1D906C7-232A-4192-A02B-35F764700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0E0F42FE-1DE2-4412-B92B-28748FBE7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85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:a16="http://schemas.microsoft.com/office/drawing/2014/main" id="{6492DF34-242F-4712-ACC0-85E96FE0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B2196-A440-4E25-B9FF-D0ADB01B1A15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BFC209-E220-4DB1-9582-A06EDB70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045645C-2F92-4AF1-B96A-C79DEB76E7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2640" y="3922529"/>
            <a:ext cx="5293359" cy="1654542"/>
          </a:xfrm>
        </p:spPr>
        <p:txBody>
          <a:bodyPr anchor="ctr" anchorCtr="0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424E19F6-1411-4AFE-9677-D4180DA21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7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7BAE699-64F9-49EF-B784-2DEF2B221955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A8E19DA3-4B31-4259-B9A7-5F7A2E64285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73541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42FEA996-0F55-4FCB-8FCC-C78FEA766CF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73544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4D8DFD8-867D-4062-800E-27B73FA83B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854185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id="{01B4FB59-79EB-42C6-8468-505204DD84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54185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2DD2E24E-A578-41A0-8812-3CEB5EB7DE2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854185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9">
            <a:extLst>
              <a:ext uri="{FF2B5EF4-FFF2-40B4-BE49-F238E27FC236}">
                <a16:creationId xmlns:a16="http://schemas.microsoft.com/office/drawing/2014/main" id="{29120726-8DD9-4194-A282-2630D18F49E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854185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0" name="Текст 6">
            <a:extLst>
              <a:ext uri="{FF2B5EF4-FFF2-40B4-BE49-F238E27FC236}">
                <a16:creationId xmlns:a16="http://schemas.microsoft.com/office/drawing/2014/main" id="{F30BC2DD-F35E-474E-A833-EA478E7F80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46648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1" name="Текст 9">
            <a:extLst>
              <a:ext uri="{FF2B5EF4-FFF2-40B4-BE49-F238E27FC236}">
                <a16:creationId xmlns:a16="http://schemas.microsoft.com/office/drawing/2014/main" id="{7124A073-4FEB-4F54-A9B4-6797D7B46C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46651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2" name="Текст 6">
            <a:extLst>
              <a:ext uri="{FF2B5EF4-FFF2-40B4-BE49-F238E27FC236}">
                <a16:creationId xmlns:a16="http://schemas.microsoft.com/office/drawing/2014/main" id="{17FB4F65-9ABC-4376-8283-0F33F9BB91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27292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3" name="Текст 9">
            <a:extLst>
              <a:ext uri="{FF2B5EF4-FFF2-40B4-BE49-F238E27FC236}">
                <a16:creationId xmlns:a16="http://schemas.microsoft.com/office/drawing/2014/main" id="{C2E3AAAD-E9EB-4A42-ADAF-EDA850F01E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27292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id="{835470A4-56EB-4A53-A875-42155372D2D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527292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5" name="Текст 9">
            <a:extLst>
              <a:ext uri="{FF2B5EF4-FFF2-40B4-BE49-F238E27FC236}">
                <a16:creationId xmlns:a16="http://schemas.microsoft.com/office/drawing/2014/main" id="{ED3CC4C2-7EF9-4A4B-BDD1-B16EF36B84C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527292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:a16="http://schemas.microsoft.com/office/drawing/2014/main" id="{53CEA4EC-5717-426C-A1A1-534D0A05524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493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ECD22E46-ECAB-4A6C-9243-E1661118B47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9137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29" name="Текст 6">
            <a:extLst>
              <a:ext uri="{FF2B5EF4-FFF2-40B4-BE49-F238E27FC236}">
                <a16:creationId xmlns:a16="http://schemas.microsoft.com/office/drawing/2014/main" id="{A3CA815C-23B0-4736-B973-0A405AFC5D0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9137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30" name="Текст 6">
            <a:extLst>
              <a:ext uri="{FF2B5EF4-FFF2-40B4-BE49-F238E27FC236}">
                <a16:creationId xmlns:a16="http://schemas.microsoft.com/office/drawing/2014/main" id="{0C64CE05-E630-4FDE-B773-3165E579B3B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451600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04</a:t>
            </a:r>
          </a:p>
        </p:txBody>
      </p:sp>
      <p:sp>
        <p:nvSpPr>
          <p:cNvPr id="31" name="Текст 6">
            <a:extLst>
              <a:ext uri="{FF2B5EF4-FFF2-40B4-BE49-F238E27FC236}">
                <a16:creationId xmlns:a16="http://schemas.microsoft.com/office/drawing/2014/main" id="{52DBB510-86A6-45BB-B6E1-54FE5A86B4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432244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05</a:t>
            </a:r>
          </a:p>
        </p:txBody>
      </p:sp>
      <p:sp>
        <p:nvSpPr>
          <p:cNvPr id="32" name="Текст 6">
            <a:extLst>
              <a:ext uri="{FF2B5EF4-FFF2-40B4-BE49-F238E27FC236}">
                <a16:creationId xmlns:a16="http://schemas.microsoft.com/office/drawing/2014/main" id="{CA530A5B-20B1-4742-8CF2-55C8F5CC1E9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432244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8885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AFA80CC-940E-479C-90C0-76DA923785E9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8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Рисунок 7">
            <a:extLst>
              <a:ext uri="{FF2B5EF4-FFF2-40B4-BE49-F238E27FC236}">
                <a16:creationId xmlns:a16="http://schemas.microsoft.com/office/drawing/2014/main" id="{7F6989B1-EABA-40DD-BFD6-7E0075CDDE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0147" y="1016001"/>
            <a:ext cx="4405777" cy="3078479"/>
          </a:xfrm>
        </p:spPr>
        <p:txBody>
          <a:bodyPr/>
          <a:lstStyle/>
          <a:p>
            <a:endParaRPr lang="ru-RU"/>
          </a:p>
        </p:txBody>
      </p:sp>
      <p:sp>
        <p:nvSpPr>
          <p:cNvPr id="28" name="Рисунок 9">
            <a:extLst>
              <a:ext uri="{FF2B5EF4-FFF2-40B4-BE49-F238E27FC236}">
                <a16:creationId xmlns:a16="http://schemas.microsoft.com/office/drawing/2014/main" id="{C157B27F-5477-43C4-BE9E-F7CF2A081F1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40149" y="4389108"/>
            <a:ext cx="4405775" cy="18116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11">
            <a:extLst>
              <a:ext uri="{FF2B5EF4-FFF2-40B4-BE49-F238E27FC236}">
                <a16:creationId xmlns:a16="http://schemas.microsoft.com/office/drawing/2014/main" id="{3E695B26-F7D2-4380-AAA1-0FB24A689A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6075" y="3223948"/>
            <a:ext cx="6806142" cy="2976827"/>
          </a:xfrm>
        </p:spPr>
        <p:txBody>
          <a:bodyPr/>
          <a:lstStyle/>
          <a:p>
            <a:endParaRPr lang="ru-RU"/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7EA2CF14-9D94-4B6F-AAA7-0B38CBB65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075" y="1016001"/>
            <a:ext cx="6806142" cy="202988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3601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82A4DA7B-A7D8-4443-AD1C-4C7CDC678488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3" name="Текст 101">
            <a:extLst>
              <a:ext uri="{FF2B5EF4-FFF2-40B4-BE49-F238E27FC236}">
                <a16:creationId xmlns:a16="http://schemas.microsoft.com/office/drawing/2014/main" id="{B61EFF39-7063-4F67-A1C0-B9D05F3602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94303" y="2973742"/>
            <a:ext cx="2190810" cy="910516"/>
          </a:xfrm>
        </p:spPr>
        <p:txBody>
          <a:bodyPr/>
          <a:lstStyle>
            <a:lvl1pPr marL="0" indent="0" algn="ctr">
              <a:buNone/>
              <a:defRPr lang="ru-RU" dirty="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5" name="Текст 74">
            <a:extLst>
              <a:ext uri="{FF2B5EF4-FFF2-40B4-BE49-F238E27FC236}">
                <a16:creationId xmlns:a16="http://schemas.microsoft.com/office/drawing/2014/main" id="{A0F2F041-BB01-463D-9CD2-6A231D592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62924" y="158812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74">
            <a:extLst>
              <a:ext uri="{FF2B5EF4-FFF2-40B4-BE49-F238E27FC236}">
                <a16:creationId xmlns:a16="http://schemas.microsoft.com/office/drawing/2014/main" id="{58BDD636-A558-406A-A768-05FF3D12BD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62924" y="244513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74">
            <a:extLst>
              <a:ext uri="{FF2B5EF4-FFF2-40B4-BE49-F238E27FC236}">
                <a16:creationId xmlns:a16="http://schemas.microsoft.com/office/drawing/2014/main" id="{53EE4994-79EE-43D0-B40B-E2DE25879B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2924" y="3302147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74">
            <a:extLst>
              <a:ext uri="{FF2B5EF4-FFF2-40B4-BE49-F238E27FC236}">
                <a16:creationId xmlns:a16="http://schemas.microsoft.com/office/drawing/2014/main" id="{4CD31D83-EE69-46A0-B5B2-B2969969DC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62924" y="415915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74">
            <a:extLst>
              <a:ext uri="{FF2B5EF4-FFF2-40B4-BE49-F238E27FC236}">
                <a16:creationId xmlns:a16="http://schemas.microsoft.com/office/drawing/2014/main" id="{BFB2A4EF-E632-42AC-82F0-453D4A95A9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62924" y="501616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6109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4E505DF-C567-47F2-9374-60838F800101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26867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626932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807582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3407647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4584029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5184094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9948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938A0C3-5C2F-47B8-B008-79A49A1195BA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3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6386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F4F29EB-DFD0-428E-8E89-ED117A3553E3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21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05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д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52F0272-0FEA-44CE-966E-3D169B2F53D4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35">
            <a:extLst>
              <a:ext uri="{FF2B5EF4-FFF2-40B4-BE49-F238E27FC236}">
                <a16:creationId xmlns:a16="http://schemas.microsoft.com/office/drawing/2014/main" id="{BE583EE3-33C6-4FCC-9F56-28AB0B4FCA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6075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35">
            <a:extLst>
              <a:ext uri="{FF2B5EF4-FFF2-40B4-BE49-F238E27FC236}">
                <a16:creationId xmlns:a16="http://schemas.microsoft.com/office/drawing/2014/main" id="{AFEBE25F-FFFE-4B9D-94E7-7A69C7B0D74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6075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Текст 35">
            <a:extLst>
              <a:ext uri="{FF2B5EF4-FFF2-40B4-BE49-F238E27FC236}">
                <a16:creationId xmlns:a16="http://schemas.microsoft.com/office/drawing/2014/main" id="{3E63DE62-DFB7-44A9-A85D-B687FAE797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32960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Текст 35">
            <a:extLst>
              <a:ext uri="{FF2B5EF4-FFF2-40B4-BE49-F238E27FC236}">
                <a16:creationId xmlns:a16="http://schemas.microsoft.com/office/drawing/2014/main" id="{65791B9B-D32F-4C66-AD0A-B1F3CB6B2B2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32960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4" name="Текст 35">
            <a:extLst>
              <a:ext uri="{FF2B5EF4-FFF2-40B4-BE49-F238E27FC236}">
                <a16:creationId xmlns:a16="http://schemas.microsoft.com/office/drawing/2014/main" id="{3052024B-27A5-4D0B-A7E7-5161FB0ED37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330862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5" name="Текст 35">
            <a:extLst>
              <a:ext uri="{FF2B5EF4-FFF2-40B4-BE49-F238E27FC236}">
                <a16:creationId xmlns:a16="http://schemas.microsoft.com/office/drawing/2014/main" id="{9DFC47B0-ECC1-49CE-99A3-DC05480669A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330862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35">
            <a:extLst>
              <a:ext uri="{FF2B5EF4-FFF2-40B4-BE49-F238E27FC236}">
                <a16:creationId xmlns:a16="http://schemas.microsoft.com/office/drawing/2014/main" id="{3B86BD35-3919-4E07-B138-AAF7CFF7DF0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593517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35">
            <a:extLst>
              <a:ext uri="{FF2B5EF4-FFF2-40B4-BE49-F238E27FC236}">
                <a16:creationId xmlns:a16="http://schemas.microsoft.com/office/drawing/2014/main" id="{10D94F19-5929-4A71-8C96-769ED6DD0BA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93517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35">
            <a:extLst>
              <a:ext uri="{FF2B5EF4-FFF2-40B4-BE49-F238E27FC236}">
                <a16:creationId xmlns:a16="http://schemas.microsoft.com/office/drawing/2014/main" id="{D84303F2-08F5-497F-BC9B-59F70995863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080402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35">
            <a:extLst>
              <a:ext uri="{FF2B5EF4-FFF2-40B4-BE49-F238E27FC236}">
                <a16:creationId xmlns:a16="http://schemas.microsoft.com/office/drawing/2014/main" id="{EA5C32CD-4539-4313-8B67-943CB8F5EBD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80402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56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59117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62B0DBE-B5A9-470E-85A9-7CC062D5339A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650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0" name="Текст 35">
            <a:extLst>
              <a:ext uri="{FF2B5EF4-FFF2-40B4-BE49-F238E27FC236}">
                <a16:creationId xmlns:a16="http://schemas.microsoft.com/office/drawing/2014/main" id="{2FAEFDC9-8968-4F3D-8F8F-5591D6F30F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7027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Описание проблемы 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:a16="http://schemas.microsoft.com/office/drawing/2014/main" id="{A7C77525-23F2-401E-A901-0374D8239BB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64542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Примеры уже имеющихся способов решения данной проблемы</a:t>
            </a:r>
          </a:p>
        </p:txBody>
      </p:sp>
      <p:sp>
        <p:nvSpPr>
          <p:cNvPr id="153" name="Текст 35">
            <a:extLst>
              <a:ext uri="{FF2B5EF4-FFF2-40B4-BE49-F238E27FC236}">
                <a16:creationId xmlns:a16="http://schemas.microsoft.com/office/drawing/2014/main" id="{D2F4E226-3842-4532-A60F-4E8C02DAD6D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5481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Ваше предложение решения данной проблемы</a:t>
            </a:r>
          </a:p>
        </p:txBody>
      </p:sp>
      <p:sp>
        <p:nvSpPr>
          <p:cNvPr id="189" name="Текст 35">
            <a:extLst>
              <a:ext uri="{FF2B5EF4-FFF2-40B4-BE49-F238E27FC236}">
                <a16:creationId xmlns:a16="http://schemas.microsoft.com/office/drawing/2014/main" id="{C44A233F-7BDF-4F40-844F-FC23B1912AA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027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Проблема</a:t>
            </a:r>
          </a:p>
        </p:txBody>
      </p:sp>
      <p:sp>
        <p:nvSpPr>
          <p:cNvPr id="190" name="Текст 35">
            <a:extLst>
              <a:ext uri="{FF2B5EF4-FFF2-40B4-BE49-F238E27FC236}">
                <a16:creationId xmlns:a16="http://schemas.microsoft.com/office/drawing/2014/main" id="{1683ED6E-2444-48B8-A78B-F1EBA53E21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64542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Альтернативные решения</a:t>
            </a:r>
          </a:p>
        </p:txBody>
      </p:sp>
      <p:sp>
        <p:nvSpPr>
          <p:cNvPr id="191" name="Текст 35">
            <a:extLst>
              <a:ext uri="{FF2B5EF4-FFF2-40B4-BE49-F238E27FC236}">
                <a16:creationId xmlns:a16="http://schemas.microsoft.com/office/drawing/2014/main" id="{B788F042-DAFC-4B5A-B1AA-8ADEFAAA98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85481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875273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icture Placeholder 1">
            <a:extLst>
              <a:ext uri="{FF2B5EF4-FFF2-40B4-BE49-F238E27FC236}">
                <a16:creationId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62940" y="1264478"/>
            <a:ext cx="3866121" cy="2436377"/>
          </a:xfrm>
        </p:spPr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D396B86-640F-4AD1-BBB2-E085B6CD8771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075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40502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1" name="Текст 7">
            <a:extLst>
              <a:ext uri="{FF2B5EF4-FFF2-40B4-BE49-F238E27FC236}">
                <a16:creationId xmlns:a16="http://schemas.microsoft.com/office/drawing/2014/main" id="{7C8F4076-BB2C-4FA3-9BAD-5EF87B638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30203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3AF0E63-1EB1-47F5-B09E-CA3E5DE528F3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89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0643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7950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9" name="Picture Placeholder 1">
            <a:extLst>
              <a:ext uri="{FF2B5EF4-FFF2-40B4-BE49-F238E27FC236}">
                <a16:creationId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0642" y="1577998"/>
            <a:ext cx="4121688" cy="2283975"/>
          </a:xfrm>
        </p:spPr>
      </p:sp>
      <p:sp>
        <p:nvSpPr>
          <p:cNvPr id="123" name="Picture Placeholder 1">
            <a:extLst>
              <a:ext uri="{FF2B5EF4-FFF2-40B4-BE49-F238E27FC236}">
                <a16:creationId xmlns:a16="http://schemas.microsoft.com/office/drawing/2014/main" id="{C7FB8BAF-17B6-40DC-9912-73B3494AC45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55540" y="1577998"/>
            <a:ext cx="4121688" cy="2283975"/>
          </a:xfrm>
        </p:spPr>
      </p:sp>
    </p:spTree>
    <p:extLst>
      <p:ext uri="{BB962C8B-B14F-4D97-AF65-F5344CB8AC3E}">
        <p14:creationId xmlns:p14="http://schemas.microsoft.com/office/powerpoint/2010/main" val="2282395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09872" y="1235915"/>
            <a:ext cx="2172255" cy="4602697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30" name="Текст 35">
            <a:extLst>
              <a:ext uri="{FF2B5EF4-FFF2-40B4-BE49-F238E27FC236}">
                <a16:creationId xmlns:a16="http://schemas.microsoft.com/office/drawing/2014/main" id="{34F2EADD-49A3-44E7-AC8B-D07BF1B4F1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6349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6" name="Текст 35">
            <a:extLst>
              <a:ext uri="{FF2B5EF4-FFF2-40B4-BE49-F238E27FC236}">
                <a16:creationId xmlns:a16="http://schemas.microsoft.com/office/drawing/2014/main" id="{15551546-3EE0-4A54-9DEE-1E9FEBF43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349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7" name="Текст 35">
            <a:extLst>
              <a:ext uri="{FF2B5EF4-FFF2-40B4-BE49-F238E27FC236}">
                <a16:creationId xmlns:a16="http://schemas.microsoft.com/office/drawing/2014/main" id="{9D9ADB6F-AC53-4034-92EE-80435562B8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40021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8" name="Текст 35">
            <a:extLst>
              <a:ext uri="{FF2B5EF4-FFF2-40B4-BE49-F238E27FC236}">
                <a16:creationId xmlns:a16="http://schemas.microsoft.com/office/drawing/2014/main" id="{EAB22390-1508-4419-B1B3-375A734DF0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40021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9" name="Текст 35">
            <a:extLst>
              <a:ext uri="{FF2B5EF4-FFF2-40B4-BE49-F238E27FC236}">
                <a16:creationId xmlns:a16="http://schemas.microsoft.com/office/drawing/2014/main" id="{FF699DD2-8E32-4C98-8444-90139EB2FD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49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0" name="Текст 35">
            <a:extLst>
              <a:ext uri="{FF2B5EF4-FFF2-40B4-BE49-F238E27FC236}">
                <a16:creationId xmlns:a16="http://schemas.microsoft.com/office/drawing/2014/main" id="{6496F1D2-4B4B-412C-B228-1C27099F20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6349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1" name="Текст 35">
            <a:extLst>
              <a:ext uri="{FF2B5EF4-FFF2-40B4-BE49-F238E27FC236}">
                <a16:creationId xmlns:a16="http://schemas.microsoft.com/office/drawing/2014/main" id="{55E268D8-B309-4AA0-8E1B-30DF4A8672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40021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:a16="http://schemas.microsoft.com/office/drawing/2014/main" id="{E6797EA4-A26A-41BA-A1AB-8E1F9B9574D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040021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68" name="Google Shape;2799;p94">
            <a:extLst>
              <a:ext uri="{FF2B5EF4-FFF2-40B4-BE49-F238E27FC236}">
                <a16:creationId xmlns:a16="http://schemas.microsoft.com/office/drawing/2014/main" id="{FA0271FA-A51F-4387-9143-29364B78BFC3}"/>
              </a:ext>
            </a:extLst>
          </p:cNvPr>
          <p:cNvCxnSpPr>
            <a:cxnSpLocks/>
          </p:cNvCxnSpPr>
          <p:nvPr userDrawn="1"/>
        </p:nvCxnSpPr>
        <p:spPr>
          <a:xfrm>
            <a:off x="4244694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2799;p94">
            <a:extLst>
              <a:ext uri="{FF2B5EF4-FFF2-40B4-BE49-F238E27FC236}">
                <a16:creationId xmlns:a16="http://schemas.microsoft.com/office/drawing/2014/main" id="{83B50154-F03F-4297-B4A8-C77D1687B8DA}"/>
              </a:ext>
            </a:extLst>
          </p:cNvPr>
          <p:cNvCxnSpPr>
            <a:cxnSpLocks/>
          </p:cNvCxnSpPr>
          <p:nvPr userDrawn="1"/>
        </p:nvCxnSpPr>
        <p:spPr>
          <a:xfrm>
            <a:off x="4244694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2799;p94">
            <a:extLst>
              <a:ext uri="{FF2B5EF4-FFF2-40B4-BE49-F238E27FC236}">
                <a16:creationId xmlns:a16="http://schemas.microsoft.com/office/drawing/2014/main" id="{89D0D73E-B609-4208-BFA6-94ED3BC232A9}"/>
              </a:ext>
            </a:extLst>
          </p:cNvPr>
          <p:cNvCxnSpPr>
            <a:cxnSpLocks/>
          </p:cNvCxnSpPr>
          <p:nvPr userDrawn="1"/>
        </p:nvCxnSpPr>
        <p:spPr>
          <a:xfrm>
            <a:off x="7250583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2799;p94">
            <a:extLst>
              <a:ext uri="{FF2B5EF4-FFF2-40B4-BE49-F238E27FC236}">
                <a16:creationId xmlns:a16="http://schemas.microsoft.com/office/drawing/2014/main" id="{1DD03E5E-FCF0-4EC5-BA97-518950F7A41C}"/>
              </a:ext>
            </a:extLst>
          </p:cNvPr>
          <p:cNvCxnSpPr>
            <a:cxnSpLocks/>
          </p:cNvCxnSpPr>
          <p:nvPr userDrawn="1"/>
        </p:nvCxnSpPr>
        <p:spPr>
          <a:xfrm>
            <a:off x="7250583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9765B8-4F24-5E1F-432E-F592BFAF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:a16="http://schemas.microsoft.com/office/drawing/2014/main" id="{E19B813A-8796-C89A-4669-BFA5CA98F24A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9D490EE5-ED7D-46E8-8345-A78A0CB0F4A4}" type="datetime1">
              <a:rPr lang="ru-RU" smtClean="0"/>
              <a:t>14.09.2026</a:t>
            </a:fld>
            <a:endParaRPr lang="ru-RU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2648A9B9-3888-6E59-EA1C-76276C4EE93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0E2B1EF5-F5AA-C72A-5C4D-8EE372388A4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419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460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75" name="Picture Placeholder 1">
            <a:extLst>
              <a:ext uri="{FF2B5EF4-FFF2-40B4-BE49-F238E27FC236}">
                <a16:creationId xmlns:a16="http://schemas.microsoft.com/office/drawing/2014/main" id="{5F8A3887-CB84-43EA-BFC4-CD93F421C5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1097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02" name="Picture Placeholder 1">
            <a:extLst>
              <a:ext uri="{FF2B5EF4-FFF2-40B4-BE49-F238E27FC236}">
                <a16:creationId xmlns:a16="http://schemas.microsoft.com/office/drawing/2014/main" id="{E009EEBC-6069-4389-9953-A05FCC07FD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60734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71" name="Picture Placeholder 1">
            <a:extLst>
              <a:ext uri="{FF2B5EF4-FFF2-40B4-BE49-F238E27FC236}">
                <a16:creationId xmlns:a16="http://schemas.microsoft.com/office/drawing/2014/main" id="{16E9D3D5-A966-4770-89F5-48C9F92735F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90368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C8C16AD-D907-4463-BE30-FCBB33ACAE3F}" type="datetime1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7" name="Текст 7">
            <a:extLst>
              <a:ext uri="{FF2B5EF4-FFF2-40B4-BE49-F238E27FC236}">
                <a16:creationId xmlns:a16="http://schemas.microsoft.com/office/drawing/2014/main" id="{B3D45624-8EA3-4B52-B030-A364BB470C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6076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8" name="Текст 7">
            <a:extLst>
              <a:ext uri="{FF2B5EF4-FFF2-40B4-BE49-F238E27FC236}">
                <a16:creationId xmlns:a16="http://schemas.microsoft.com/office/drawing/2014/main" id="{CA86BD45-703D-484A-9D4A-1FEA90A480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69562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9" name="Текст 7">
            <a:extLst>
              <a:ext uri="{FF2B5EF4-FFF2-40B4-BE49-F238E27FC236}">
                <a16:creationId xmlns:a16="http://schemas.microsoft.com/office/drawing/2014/main" id="{0FE3D94F-B533-4C0D-9E9B-72F0670630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048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0" name="Текст 7">
            <a:extLst>
              <a:ext uri="{FF2B5EF4-FFF2-40B4-BE49-F238E27FC236}">
                <a16:creationId xmlns:a16="http://schemas.microsoft.com/office/drawing/2014/main" id="{0C4A1F6E-BDC1-410D-A748-7E90C2221E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6535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8DEFE-D4AF-4461-AEAA-AABBFA14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18645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9503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2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CE23A-38F1-44E4-8D99-E9CD24A3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AD268-7E0C-4473-BF2C-A75921B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05FB47-C828-44E8-81A6-7D70F2869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D490EE5-ED7D-46E8-8345-A78A0CB0F4A4}" type="datetime1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8C8EAA-BD95-4729-8C84-AB6D45F44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97EBB71-A16C-4900-8120-78386F05C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1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4" r:id="rId2"/>
    <p:sldLayoutId id="2147483694" r:id="rId3"/>
    <p:sldLayoutId id="2147483688" r:id="rId4"/>
    <p:sldLayoutId id="2147483662" r:id="rId5"/>
    <p:sldLayoutId id="2147483663" r:id="rId6"/>
    <p:sldLayoutId id="2147483664" r:id="rId7"/>
    <p:sldLayoutId id="2147483666" r:id="rId8"/>
    <p:sldLayoutId id="2147483667" r:id="rId9"/>
    <p:sldLayoutId id="2147483668" r:id="rId10"/>
    <p:sldLayoutId id="2147483689" r:id="rId11"/>
    <p:sldLayoutId id="2147483690" r:id="rId12"/>
    <p:sldLayoutId id="2147483702" r:id="rId13"/>
    <p:sldLayoutId id="2147483691" r:id="rId14"/>
    <p:sldLayoutId id="2147483692" r:id="rId15"/>
    <p:sldLayoutId id="2147483693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3" r:id="rId23"/>
  </p:sldLayoutIdLst>
  <p:hf hdr="0" ftr="0" dt="0"/>
  <p:txStyles>
    <p:titleStyle>
      <a:lvl1pPr algn="l" defTabSz="578755" rtl="0" eaLnBrk="1" latinLnBrk="0" hangingPunct="1">
        <a:lnSpc>
          <a:spcPct val="90000"/>
        </a:lnSpc>
        <a:spcBef>
          <a:spcPct val="0"/>
        </a:spcBef>
        <a:buNone/>
        <a:defRPr sz="1997" b="1" kern="1200">
          <a:solidFill>
            <a:schemeClr val="bg1">
              <a:lumMod val="95000"/>
            </a:schemeClr>
          </a:solidFill>
          <a:latin typeface="+mj-lt"/>
          <a:ea typeface="+mj-ea"/>
          <a:cs typeface="Amatic SC" panose="00000500000000000000" pitchFamily="2" charset="-79"/>
        </a:defRPr>
      </a:lvl1pPr>
    </p:titleStyle>
    <p:bodyStyle>
      <a:lvl1pPr marL="144688" indent="-144688" algn="l" defTabSz="578755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1452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4067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271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72344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9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01282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302200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1591576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9" orient="horz" pos="4156">
          <p15:clr>
            <a:srgbClr val="F26B43"/>
          </p15:clr>
        </p15:guide>
        <p15:guide id="20" orient="horz" pos="482">
          <p15:clr>
            <a:srgbClr val="F26B43"/>
          </p15:clr>
        </p15:guide>
        <p15:guide id="21" pos="218">
          <p15:clr>
            <a:srgbClr val="F26B43"/>
          </p15:clr>
        </p15:guide>
        <p15:guide id="22" pos="7469">
          <p15:clr>
            <a:srgbClr val="F26B43"/>
          </p15:clr>
        </p15:guide>
        <p15:guide id="23" orient="horz" pos="249">
          <p15:clr>
            <a:srgbClr val="F26B43"/>
          </p15:clr>
        </p15:guide>
        <p15:guide id="24" orient="horz" pos="4042">
          <p15:clr>
            <a:srgbClr val="F26B43"/>
          </p15:clr>
        </p15:guide>
        <p15:guide id="25" orient="horz" pos="3906">
          <p15:clr>
            <a:srgbClr val="F26B43"/>
          </p15:clr>
        </p15:guide>
        <p15:guide id="26" orient="horz" pos="640">
          <p15:clr>
            <a:srgbClr val="F26B43"/>
          </p15:clr>
        </p15:guide>
        <p15:guide id="27" pos="3840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FA84A33-0C72-0932-80BA-8E3874357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894513"/>
            <a:ext cx="6271845" cy="1706743"/>
          </a:xfrm>
        </p:spPr>
        <p:txBody>
          <a:bodyPr wrap="square" anchor="t" lIns="22860" rIns="22860" tIns="22860" bIns="22860">
            <a:noAutofit/>
          </a:bodyPr>
          <a:lstStyle/>
          <a:p>
            <a:pPr marL="0" indent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4600">
                <a:latin typeface="Montserrat"/>
              </a:defRPr>
            </a:pPr>
            <a:r>
              <a:rPr sz="4600" b="1" lang="ru-RU">
                <a:solidFill>
                  <a:schemeClr val="lt1"/>
                </a:solidFill>
                <a:latin typeface="Montserrat"/>
              </a:rPr>
              <a:t>ПРОСВЕТ</a:t>
            </a:r>
            <a:endParaRPr lang="ru-RU" sz="48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079B28-9FB8-672E-DD52-FA978EC4A2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5659501"/>
            <a:ext cx="8930641" cy="757174"/>
          </a:xfrm>
        </p:spPr>
        <p:txBody>
          <a:bodyPr anchor="t" wrap="square" lIns="22860" rIns="22860" tIns="22860" bIns="22860">
            <a:noAutofit/>
          </a:bodyPr>
          <a:lstStyle/>
          <a:p>
            <a:pPr indent="0" algn="ctr" mar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29">
                <a:latin typeface="Montserrat"/>
              </a:defRPr>
            </a:pPr>
            <a:r>
              <a:rPr sz="1729" b="0" lang="ru-RU">
                <a:solidFill>
                  <a:schemeClr val="lt1"/>
                </a:solidFill>
                <a:latin typeface="Montserrat"/>
              </a:rPr>
              <a:t>Задача №7. Сервис формирования цифрового признака транспортного средства для сопоставления снимков одного автомобиля из разных локаций без использования государственного номера</a:t>
            </a:r>
            <a:endParaRPr lang="ru-RU" dirty="0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2AA0FBE-CF0A-64AF-80E8-EF1996F56DB8}"/>
              </a:ext>
            </a:extLst>
          </p:cNvPr>
          <p:cNvSpPr/>
          <p:nvPr/>
        </p:nvSpPr>
        <p:spPr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6" name="Фалькон Тех — официальный логотип из слайда 6 шаблона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621792"/>
            <a:ext cx="4407408" cy="453333"/>
          </a:xfrm>
          <a:prstGeom prst="rect">
            <a:avLst/>
          </a:prstGeom>
        </p:spPr>
      </p:pic>
      <p:pic>
        <p:nvPicPr>
          <p:cNvPr id="7" name="ПРОСВЕТ — логотип команды" descr="Логотип команды ПРОСВЕ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592" y="2368296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6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BA75DB-8EAE-769C-2B17-FF7CD6EEF6C6}"/>
              </a:ext>
            </a:extLst>
          </p:cNvPr>
          <p:cNvSpPr/>
          <p:nvPr/>
        </p:nvSpPr>
        <p:spPr>
          <a:xfrm>
            <a:off x="0" y="2971800"/>
            <a:ext cx="6456363" cy="3886200"/>
          </a:xfrm>
          <a:prstGeom prst="rect">
            <a:avLst/>
          </a:prstGeom>
          <a:solidFill>
            <a:srgbClr val="DCCEE4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dirty="0"/>
          </a:p>
        </p:txBody>
      </p:sp>
      <p:sp>
        <p:nvSpPr>
          <p:cNvPr id="6" name="Текст 8">
            <a:extLst>
              <a:ext uri="{FF2B5EF4-FFF2-40B4-BE49-F238E27FC236}">
                <a16:creationId xmlns:a16="http://schemas.microsoft.com/office/drawing/2014/main" id="{32D7670A-4313-AE7C-DDA9-134ADC224C94}"/>
              </a:ext>
            </a:extLst>
          </p:cNvPr>
          <p:cNvSpPr txBox="1">
            <a:spLocks/>
          </p:cNvSpPr>
          <p:nvPr/>
        </p:nvSpPr>
        <p:spPr>
          <a:xfrm>
            <a:off x="6819904" y="2303118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accent5"/>
                </a:solidFill>
                <a:latin typeface="Montserrat"/>
              </a:rPr>
              <a:t>Краткое описание решения: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D8A04531-793D-BF7A-34F3-615C18C06BA5}"/>
              </a:ext>
            </a:extLst>
          </p:cNvPr>
          <p:cNvSpPr txBox="1">
            <a:spLocks/>
          </p:cNvSpPr>
          <p:nvPr/>
        </p:nvSpPr>
        <p:spPr>
          <a:xfrm>
            <a:off x="6836606" y="4876070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0" lang="ru-RU">
                <a:solidFill>
                  <a:schemeClr val="accent5"/>
                </a:solidFill>
                <a:latin typeface="Montserrat"/>
              </a:rPr>
              <a:t>Для d1_j48 проверены 6 контрастов маски номера и контрольной области: 3 маски × 2 режима. Значимой разницы не обнаружено. Наша валидация.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66B04C6-E9BA-5BA2-7A5C-84468D491C57}"/>
              </a:ext>
            </a:extLst>
          </p:cNvPr>
          <p:cNvSpPr txBox="1">
            <a:spLocks/>
          </p:cNvSpPr>
          <p:nvPr/>
        </p:nvSpPr>
        <p:spPr>
          <a:xfrm>
            <a:off x="334962" y="3883009"/>
            <a:ext cx="5629858" cy="2399033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1" lang="ru-RU">
                <a:solidFill>
                  <a:schemeClr val="accent5"/>
                </a:solidFill>
                <a:latin typeface="Montserrat"/>
              </a:rPr>
              <a:t>Капитан: Маланин Артём Александрович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Специальность: информатика и вычислительная техника (ИВТ)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Кол-во участников: 5 человек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Все из Чебоксар, учились в одном классе, сейчас в разных вузах Москвы и Петербурга. Частью состава брали третье место на хакатоне РОБОЗОН от Ozon Tech.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500"/>
              </a:spcAft>
              <a:buNone/>
              <a:defRPr sz="1240">
                <a:latin typeface="Montserrat"/>
              </a:defRPr>
            </a:pPr>
            <a:r>
              <a:rPr sz="1240" b="0" lang="ru-RU">
                <a:solidFill>
                  <a:schemeClr val="accent5"/>
                </a:solidFill>
                <a:latin typeface="Montserrat"/>
              </a:rPr>
              <a:t>Город и регион: Чебоксары, Чувашская Республика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835E7A1E-FFEA-1C2F-65E6-56769FEFB842}"/>
              </a:ext>
            </a:extLst>
          </p:cNvPr>
          <p:cNvSpPr txBox="1">
            <a:spLocks/>
          </p:cNvSpPr>
          <p:nvPr/>
        </p:nvSpPr>
        <p:spPr>
          <a:xfrm>
            <a:off x="334962" y="348478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accent5"/>
                </a:solidFill>
                <a:latin typeface="Montserrat"/>
              </a:rPr>
              <a:t>О команде</a:t>
            </a:r>
          </a:p>
        </p:txBody>
      </p:sp>
      <p:sp>
        <p:nvSpPr>
          <p:cNvPr id="18" name="Заголовок 6">
            <a:extLst>
              <a:ext uri="{FF2B5EF4-FFF2-40B4-BE49-F238E27FC236}">
                <a16:creationId xmlns:a16="http://schemas.microsoft.com/office/drawing/2014/main" id="{7CB04CCE-DD7B-2901-A280-8E4E0794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903" y="1039236"/>
            <a:ext cx="3636703" cy="101512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accent5"/>
                </a:solidFill>
                <a:latin typeface="Montserrat"/>
              </a:rPr>
              <a:t>КОМАНДА</a:t>
            </a:r>
            <a:endParaRPr lang="ru-RU" sz="2400" dirty="0">
              <a:solidFill>
                <a:schemeClr val="accent5"/>
              </a:solidFill>
              <a:latin typeface="+mn-lt"/>
            </a:endParaRP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accent5"/>
                </a:solidFill>
                <a:latin typeface="Montserrat"/>
              </a:rPr>
              <a:t>«ПРОСВЕТ»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C7CCC6C-58F8-0E63-53E4-87AE6D59DD62}"/>
              </a:ext>
            </a:extLst>
          </p:cNvPr>
          <p:cNvCxnSpPr>
            <a:cxnSpLocks/>
          </p:cNvCxnSpPr>
          <p:nvPr/>
        </p:nvCxnSpPr>
        <p:spPr>
          <a:xfrm>
            <a:off x="6880774" y="224003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B3B23E2-26F4-92D2-2DA4-7A9B6B8237E1}"/>
              </a:ext>
            </a:extLst>
          </p:cNvPr>
          <p:cNvCxnSpPr>
            <a:cxnSpLocks/>
          </p:cNvCxnSpPr>
          <p:nvPr/>
        </p:nvCxnSpPr>
        <p:spPr>
          <a:xfrm>
            <a:off x="6897347" y="4437879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C8347DC-DEA9-7C56-5C73-FA89FB55D49D}"/>
              </a:ext>
            </a:extLst>
          </p:cNvPr>
          <p:cNvCxnSpPr>
            <a:cxnSpLocks/>
          </p:cNvCxnSpPr>
          <p:nvPr/>
        </p:nvCxnSpPr>
        <p:spPr>
          <a:xfrm>
            <a:off x="395833" y="3448639"/>
            <a:ext cx="570016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Текст 8">
            <a:extLst>
              <a:ext uri="{FF2B5EF4-FFF2-40B4-BE49-F238E27FC236}">
                <a16:creationId xmlns:a16="http://schemas.microsoft.com/office/drawing/2014/main" id="{D556F1CE-69ED-AE0F-D388-9032B66CC535}"/>
              </a:ext>
            </a:extLst>
          </p:cNvPr>
          <p:cNvSpPr txBox="1">
            <a:spLocks/>
          </p:cNvSpPr>
          <p:nvPr/>
        </p:nvSpPr>
        <p:spPr>
          <a:xfrm>
            <a:off x="6819904" y="4541737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accent5"/>
                </a:solidFill>
                <a:latin typeface="Montserrat"/>
              </a:rPr>
              <a:t>Уникальность решения:</a:t>
            </a:r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6811D897-A2AE-AA09-747E-1B90C43B5420}"/>
              </a:ext>
            </a:extLst>
          </p:cNvPr>
          <p:cNvSpPr txBox="1">
            <a:spLocks/>
          </p:cNvSpPr>
          <p:nvPr/>
        </p:nvSpPr>
        <p:spPr>
          <a:xfrm>
            <a:off x="6808027" y="2619903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2">
                <a:latin typeface="Montserrat"/>
              </a:defRPr>
            </a:pPr>
            <a:r>
              <a:rPr sz="1322" b="0" lang="ru-RU">
                <a:solidFill>
                  <a:schemeClr val="accent5"/>
                </a:solidFill>
                <a:latin typeface="Montserrat"/>
              </a:rPr>
              <a:t>Сервис строит компактный цифровой признак автомобиля по внешнему виду и находит те же машины на снимках с других камер. Распознавание номера в вычислительный путь не входит.</a:t>
            </a:r>
          </a:p>
        </p:txBody>
      </p:sp>
      <p:sp>
        <p:nvSpPr>
          <p:cNvPr id="10" name="Номер слайда 35">
            <a:extLst>
              <a:ext uri="{FF2B5EF4-FFF2-40B4-BE49-F238E27FC236}">
                <a16:creationId xmlns:a16="http://schemas.microsoft.com/office/drawing/2014/main" id="{75D9ACE7-3A6B-03B3-9BA4-502350CBAA74}"/>
              </a:ext>
            </a:extLst>
          </p:cNvPr>
          <p:cNvSpPr txBox="1">
            <a:spLocks/>
          </p:cNvSpPr>
          <p:nvPr/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wrap="square" anchor="t" lIns="0" rIns="0" tIns="0" bIns="0">
            <a:noAutofit/>
          </a:bodyPr>
          <a:lstStyle>
            <a:defPPr>
              <a:defRPr lang="ru-RU"/>
            </a:defPPr>
            <a:lvl1pPr marL="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4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8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77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accent5"/>
                </a:solidFill>
                <a:latin typeface="Montserrat"/>
              </a:rPr>
              <a:t>2</a:t>
            </a:r>
            <a:endParaRPr lang="ru-RU" sz="1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7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AC977F-019F-1EBC-A1EC-CEAA645B5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635392F3-78F4-5585-E25E-CDBEA7E9F10C}"/>
              </a:ext>
            </a:extLst>
          </p:cNvPr>
          <p:cNvSpPr/>
          <p:nvPr/>
        </p:nvSpPr>
        <p:spPr>
          <a:xfrm>
            <a:off x="2651394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9398668D-F141-1433-7B1B-1518BC470E30}"/>
              </a:ext>
            </a:extLst>
          </p:cNvPr>
          <p:cNvSpPr txBox="1">
            <a:spLocks/>
          </p:cNvSpPr>
          <p:nvPr/>
        </p:nvSpPr>
        <p:spPr>
          <a:xfrm>
            <a:off x="2823678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Бэкенд-разработчик, ML-инженер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@Sbakshaev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+79603000103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МИРЭА — Российский технологический университет (РТУ МИРЭА)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id="{8D1E397B-73F6-7777-9CD1-12E43986247F}"/>
              </a:ext>
            </a:extLst>
          </p:cNvPr>
          <p:cNvSpPr txBox="1">
            <a:spLocks/>
          </p:cNvSpPr>
          <p:nvPr/>
        </p:nvSpPr>
        <p:spPr>
          <a:xfrm>
            <a:off x="2823677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Бакшаев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Сергей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Владимирович</a:t>
            </a: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0F406257-4D6A-D88A-21D7-91882F262CF5}"/>
              </a:ext>
            </a:extLst>
          </p:cNvPr>
          <p:cNvSpPr/>
          <p:nvPr/>
        </p:nvSpPr>
        <p:spPr>
          <a:xfrm>
            <a:off x="4956712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id="{44C1868D-BA5E-04C0-2882-2494450EF9D6}"/>
              </a:ext>
            </a:extLst>
          </p:cNvPr>
          <p:cNvSpPr txBox="1">
            <a:spLocks/>
          </p:cNvSpPr>
          <p:nvPr/>
        </p:nvSpPr>
        <p:spPr>
          <a:xfrm>
            <a:off x="5128996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Специалист по работе с данными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@mswoufxc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+79176605052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Санкт-Петербургский политехнический университет Петра Великого (СПбПУ)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id="{1A52C52A-3120-DA42-507D-5AE477E99E60}"/>
              </a:ext>
            </a:extLst>
          </p:cNvPr>
          <p:cNvSpPr txBox="1">
            <a:spLocks/>
          </p:cNvSpPr>
          <p:nvPr/>
        </p:nvSpPr>
        <p:spPr>
          <a:xfrm>
            <a:off x="5128995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Картузов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Максим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Никитич</a:t>
            </a: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D1FBCE3B-1D71-DB46-9E48-C63F3ADD4968}"/>
              </a:ext>
            </a:extLst>
          </p:cNvPr>
          <p:cNvSpPr/>
          <p:nvPr/>
        </p:nvSpPr>
        <p:spPr>
          <a:xfrm>
            <a:off x="7262031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3" name="Текст 8">
            <a:extLst>
              <a:ext uri="{FF2B5EF4-FFF2-40B4-BE49-F238E27FC236}">
                <a16:creationId xmlns:a16="http://schemas.microsoft.com/office/drawing/2014/main" id="{CB4F394B-14E6-36F0-A4B2-EFA5843E9DB6}"/>
              </a:ext>
            </a:extLst>
          </p:cNvPr>
          <p:cNvSpPr txBox="1">
            <a:spLocks/>
          </p:cNvSpPr>
          <p:nvPr/>
        </p:nvSpPr>
        <p:spPr>
          <a:xfrm>
            <a:off x="7434315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Менеджер проекта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@ilyfrin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+79278683467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Финансовый университет при Правительстве Российской Федерации</a:t>
            </a:r>
          </a:p>
        </p:txBody>
      </p:sp>
      <p:sp>
        <p:nvSpPr>
          <p:cNvPr id="64" name="Текст 8">
            <a:extLst>
              <a:ext uri="{FF2B5EF4-FFF2-40B4-BE49-F238E27FC236}">
                <a16:creationId xmlns:a16="http://schemas.microsoft.com/office/drawing/2014/main" id="{FF91B8FA-A68A-4E4D-B286-02AF30BFB771}"/>
              </a:ext>
            </a:extLst>
          </p:cNvPr>
          <p:cNvSpPr txBox="1">
            <a:spLocks/>
          </p:cNvSpPr>
          <p:nvPr/>
        </p:nvSpPr>
        <p:spPr>
          <a:xfrm>
            <a:off x="7434314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Григорьева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Дарья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Антоновна</a:t>
            </a:r>
          </a:p>
        </p:txBody>
      </p:sp>
      <p:sp>
        <p:nvSpPr>
          <p:cNvPr id="65" name="Скругленный прямоугольник 64">
            <a:extLst>
              <a:ext uri="{FF2B5EF4-FFF2-40B4-BE49-F238E27FC236}">
                <a16:creationId xmlns:a16="http://schemas.microsoft.com/office/drawing/2014/main" id="{603D078F-23CD-0C3A-EF6E-9FA3818E22BC}"/>
              </a:ext>
            </a:extLst>
          </p:cNvPr>
          <p:cNvSpPr/>
          <p:nvPr/>
        </p:nvSpPr>
        <p:spPr>
          <a:xfrm>
            <a:off x="9567349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6" name="Текст 8">
            <a:extLst>
              <a:ext uri="{FF2B5EF4-FFF2-40B4-BE49-F238E27FC236}">
                <a16:creationId xmlns:a16="http://schemas.microsoft.com/office/drawing/2014/main" id="{575DCA32-E606-5EE7-1034-420DB36234D1}"/>
              </a:ext>
            </a:extLst>
          </p:cNvPr>
          <p:cNvSpPr txBox="1">
            <a:spLocks/>
          </p:cNvSpPr>
          <p:nvPr/>
        </p:nvSpPr>
        <p:spPr>
          <a:xfrm>
            <a:off x="9739633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18288" tIns="18288" rIns="18288" bIns="18288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Менеджер проекта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@ddjzifk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+79379508565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Московский политехнический университет</a:t>
            </a:r>
          </a:p>
        </p:txBody>
      </p:sp>
      <p:sp>
        <p:nvSpPr>
          <p:cNvPr id="67" name="Текст 8">
            <a:extLst>
              <a:ext uri="{FF2B5EF4-FFF2-40B4-BE49-F238E27FC236}">
                <a16:creationId xmlns:a16="http://schemas.microsoft.com/office/drawing/2014/main" id="{9E3872F7-FC5C-5043-A741-AF2746714BA2}"/>
              </a:ext>
            </a:extLst>
          </p:cNvPr>
          <p:cNvSpPr txBox="1">
            <a:spLocks/>
          </p:cNvSpPr>
          <p:nvPr/>
        </p:nvSpPr>
        <p:spPr>
          <a:xfrm>
            <a:off x="9739632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Пыркина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Диана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Витальевна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C0035EA-559C-020F-D4A8-B4146A26E8E5}"/>
              </a:ext>
            </a:extLst>
          </p:cNvPr>
          <p:cNvSpPr/>
          <p:nvPr/>
        </p:nvSpPr>
        <p:spPr>
          <a:xfrm>
            <a:off x="346076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4F9EEB10-D234-64E3-5744-B3981F11A494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ADFA4405-6EC1-3A52-92A7-2CA2130BB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wrap="square" anchor="t" lIns="0" rIns="0" tIns="0" bIns="0">
            <a:noAutofit/>
          </a:bodyPr>
          <a:lstStyle/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lt1"/>
                </a:solidFill>
                <a:latin typeface="Montserrat"/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8302BF4-F579-F30C-0D0B-9EC587D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59" y="449787"/>
            <a:ext cx="9862734" cy="37613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lt1"/>
                </a:solidFill>
                <a:latin typeface="Montserrat"/>
              </a:rPr>
              <a:t>КОМАНДА «ПРОСВЕТ»</a:t>
            </a:r>
            <a:endParaRPr lang="ru-RU" dirty="0">
              <a:latin typeface="+mn-lt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392728C-0D28-63FE-46DB-BBDA5226DA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8360" y="4250028"/>
            <a:ext cx="1894354" cy="1624612"/>
          </a:xfrm>
        </p:spPr>
        <p:txBody>
          <a:bodyPr wrap="square" anchor="t" lIns="18288" rIns="18288" tIns="18288" bIns="18288">
            <a:noAutofit/>
          </a:bodyPr>
          <a:lstStyle/>
          <a:p>
            <a:pPr rtl="0" fontAlgn="base"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Капитан. Бэкенд-разработчик, ML-инженер.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@fullstop_point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+79373980052</a:t>
            </a:r>
          </a:p>
          <a:p>
            <a:pPr algn="l" marL="0" indent="0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Московский физико-технический институт (МФТИ)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34A1767C-75B2-E3D4-5057-DD85E6AB1440}"/>
              </a:ext>
            </a:extLst>
          </p:cNvPr>
          <p:cNvSpPr txBox="1">
            <a:spLocks/>
          </p:cNvSpPr>
          <p:nvPr/>
        </p:nvSpPr>
        <p:spPr>
          <a:xfrm>
            <a:off x="518359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13716" tIns="13716" rIns="13716" bIns="13716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Маланин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Артём</a:t>
            </a:r>
          </a:p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accent5"/>
                </a:solidFill>
                <a:latin typeface="Montserrat"/>
              </a:rPr>
              <a:t>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92214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12D283-FCC2-40D9-9CEA-EF1BD359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9376089D-9A77-730A-ADAF-A685C17F1AED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74006CB4-BD4D-EF41-3DCA-EDB126B84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wrap="square" anchor="t" lIns="0" rIns="0" tIns="0" bIns="0">
            <a:noAutofit/>
          </a:bodyPr>
          <a:lstStyle/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accent5"/>
                </a:solidFill>
                <a:latin typeface="Montserrat"/>
              </a:rPr>
              <a:t>4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F7DE1A9-1AD8-0498-5446-8F5D4091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49" y="449787"/>
            <a:ext cx="9862734" cy="37613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lt1"/>
                </a:solidFill>
                <a:latin typeface="Montserrat"/>
              </a:rPr>
              <a:t>ИСТОРИЯ КОМАНДЫ</a:t>
            </a:r>
            <a:endParaRPr lang="ru-RU" dirty="0">
              <a:latin typeface="+mn-lt"/>
            </a:endParaRP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C7B87D78-5037-F48A-F05C-8E80D4A5A4D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3607" y="1602273"/>
            <a:ext cx="4425822" cy="934263"/>
          </a:xfrm>
        </p:spPr>
        <p:txBody>
          <a:bodyPr wrap="square" anchor="t" lIns="22860" rIns="22860" tIns="22860" bIns="22860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60">
                <a:latin typeface="Montserrat"/>
              </a:defRPr>
            </a:pPr>
            <a:r>
              <a:rPr sz="1260" b="0" lang="ru-RU">
                <a:solidFill>
                  <a:schemeClr val="accent5"/>
                </a:solidFill>
                <a:latin typeface="Montserrat"/>
              </a:rPr>
              <a:t>Все из Чебоксар, учились в одном классе, сейчас в разных вузах Москвы и Петербурга. Частью состава брали третье место на хакатоне РОБОЗОН от Ozon Tech.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BAD76A99-219B-023F-35AA-74EDFF6A51FC}"/>
              </a:ext>
            </a:extLst>
          </p:cNvPr>
          <p:cNvSpPr txBox="1">
            <a:spLocks/>
          </p:cNvSpPr>
          <p:nvPr/>
        </p:nvSpPr>
        <p:spPr>
          <a:xfrm>
            <a:off x="533607" y="127964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Краткая история команды: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A812662F-49C9-0A37-1671-EE5E187C65D2}"/>
              </a:ext>
            </a:extLst>
          </p:cNvPr>
          <p:cNvSpPr txBox="1">
            <a:spLocks/>
          </p:cNvSpPr>
          <p:nvPr/>
        </p:nvSpPr>
        <p:spPr>
          <a:xfrm>
            <a:off x="533607" y="5139255"/>
            <a:ext cx="7318749" cy="1055362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60">
                <a:latin typeface="Montserrat"/>
              </a:defRPr>
            </a:pPr>
            <a:r>
              <a:rPr sz="1260" b="0" lang="ru-RU">
                <a:solidFill>
                  <a:schemeClr val="accent5"/>
                </a:solidFill>
                <a:latin typeface="Montserrat"/>
              </a:rPr>
              <a:t>Самым сложным оказалась не модель, а собственная честность. В этой задаче метрику очень легко завысить себе незаметно: достаточно не исключить снимки с той же камеры, и качество на бумаге вырастает на треть. Мы потратили первый день не на обучение, а на то, чтобы построить проверку, которая нас не обманывает, — и уже потом мерили всё остальное ей.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1AF2119E-43D8-37AF-C511-A59B0DD883B0}"/>
              </a:ext>
            </a:extLst>
          </p:cNvPr>
          <p:cNvSpPr txBox="1">
            <a:spLocks/>
          </p:cNvSpPr>
          <p:nvPr/>
        </p:nvSpPr>
        <p:spPr>
          <a:xfrm>
            <a:off x="533608" y="4571473"/>
            <a:ext cx="6438692" cy="629056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С какими основными сложностями или вызовами 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вы столкнулись и как их преодолели?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819ADE62-86A0-41CF-FEBE-6AC207E6AB95}"/>
              </a:ext>
            </a:extLst>
          </p:cNvPr>
          <p:cNvSpPr txBox="1">
            <a:spLocks/>
          </p:cNvSpPr>
          <p:nvPr/>
        </p:nvSpPr>
        <p:spPr>
          <a:xfrm>
            <a:off x="533607" y="3429000"/>
            <a:ext cx="4945565" cy="107852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60">
                <a:latin typeface="Montserrat"/>
              </a:defRPr>
            </a:pPr>
            <a:r>
              <a:rPr sz="1260" b="0" lang="ru-RU">
                <a:solidFill>
                  <a:schemeClr val="accent5"/>
                </a:solidFill>
                <a:latin typeface="Montserrat"/>
              </a:rPr>
              <a:t>Несколько человек в команде учатся в автошколе — стали замечать камеры и ракурсы одной машины. Давно тянуло в компьютерное зрение и машинное обучение, а задача не учебная: нужна городу.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id="{A0EBDB05-E223-F4C0-4AF4-743B80D718E1}"/>
              </a:ext>
            </a:extLst>
          </p:cNvPr>
          <p:cNvSpPr txBox="1">
            <a:spLocks/>
          </p:cNvSpPr>
          <p:nvPr/>
        </p:nvSpPr>
        <p:spPr>
          <a:xfrm>
            <a:off x="533607" y="2900091"/>
            <a:ext cx="5629858" cy="52890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Почему вы выбрали именно эту задачу 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latin typeface="Montserrat"/>
              </a:defRPr>
            </a:pPr>
            <a:r>
              <a:rPr sz="1400" b="1" lang="ru-RU">
                <a:solidFill>
                  <a:schemeClr val="accent5"/>
                </a:solidFill>
                <a:latin typeface="Montserrat"/>
              </a:rPr>
              <a:t>из предложенных на хакатоне?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462540F-CBE5-F86F-AD60-3D1A03F73EED}"/>
              </a:ext>
            </a:extLst>
          </p:cNvPr>
          <p:cNvCxnSpPr>
            <a:cxnSpLocks/>
          </p:cNvCxnSpPr>
          <p:nvPr/>
        </p:nvCxnSpPr>
        <p:spPr>
          <a:xfrm>
            <a:off x="623888" y="2745691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3B6B201-8F98-911C-C812-B6DD350A7909}"/>
              </a:ext>
            </a:extLst>
          </p:cNvPr>
          <p:cNvCxnSpPr>
            <a:cxnSpLocks/>
          </p:cNvCxnSpPr>
          <p:nvPr/>
        </p:nvCxnSpPr>
        <p:spPr>
          <a:xfrm>
            <a:off x="623888" y="4407066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35A7CAA-85B0-3D33-9D92-74AF00456FDE}"/>
              </a:ext>
            </a:extLst>
          </p:cNvPr>
          <p:cNvCxnSpPr>
            <a:cxnSpLocks/>
          </p:cNvCxnSpPr>
          <p:nvPr/>
        </p:nvCxnSpPr>
        <p:spPr>
          <a:xfrm>
            <a:off x="623888" y="1110074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DE3DBF43-8386-18C6-2DBB-93FBC617A211}"/>
              </a:ext>
            </a:extLst>
          </p:cNvPr>
          <p:cNvSpPr txBox="1">
            <a:spLocks/>
          </p:cNvSpPr>
          <p:nvPr/>
        </p:nvSpPr>
        <p:spPr>
          <a:xfrm>
            <a:off x="11015788" y="1279645"/>
            <a:ext cx="956838" cy="353935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1" lang="ru-RU">
                <a:solidFill>
                  <a:schemeClr val="accent5"/>
                </a:solidFill>
                <a:latin typeface="Montserrat"/>
              </a:rPr>
              <a:t>01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1C998835-697E-638C-C9A8-992A3CFE1585}"/>
              </a:ext>
            </a:extLst>
          </p:cNvPr>
          <p:cNvSpPr txBox="1">
            <a:spLocks/>
          </p:cNvSpPr>
          <p:nvPr/>
        </p:nvSpPr>
        <p:spPr>
          <a:xfrm>
            <a:off x="11015788" y="2900091"/>
            <a:ext cx="930595" cy="528909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1" lang="ru-RU">
                <a:solidFill>
                  <a:schemeClr val="accent5"/>
                </a:solidFill>
                <a:latin typeface="Montserrat"/>
              </a:rPr>
              <a:t>02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63CDAC47-57C1-8743-C534-E78438BFEAB6}"/>
              </a:ext>
            </a:extLst>
          </p:cNvPr>
          <p:cNvSpPr txBox="1">
            <a:spLocks/>
          </p:cNvSpPr>
          <p:nvPr/>
        </p:nvSpPr>
        <p:spPr>
          <a:xfrm>
            <a:off x="11015788" y="4571473"/>
            <a:ext cx="930596" cy="567782"/>
          </a:xfrm>
          <a:prstGeom prst="rect">
            <a:avLst/>
          </a:prstGeom>
          <a:ln>
            <a:noFill/>
          </a:ln>
        </p:spPr>
        <p:txBody>
          <a:bodyPr vert="horz" lIns="22860" tIns="22860" rIns="22860" bIns="22860" rtlCol="0" wrap="square" anchor="t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1" lang="ru-RU">
                <a:solidFill>
                  <a:schemeClr val="accent5"/>
                </a:solidFill>
                <a:latin typeface="Montserra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35511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51DE2-6F1E-2FB8-52A8-A597ED4D8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9639827-4B20-41B4-B9A5-E5F859569F5A}"/>
              </a:ext>
            </a:extLst>
          </p:cNvPr>
          <p:cNvSpPr/>
          <p:nvPr/>
        </p:nvSpPr>
        <p:spPr>
          <a:xfrm>
            <a:off x="346075" y="324562"/>
            <a:ext cx="3750912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6D9A41E-4495-E50B-97DA-5E654B99A15A}"/>
              </a:ext>
            </a:extLst>
          </p:cNvPr>
          <p:cNvSpPr/>
          <p:nvPr/>
        </p:nvSpPr>
        <p:spPr>
          <a:xfrm>
            <a:off x="6230774" y="1211284"/>
            <a:ext cx="5440313" cy="4989492"/>
          </a:xfrm>
          <a:prstGeom prst="roundRect">
            <a:avLst>
              <a:gd name="adj" fmla="val 386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4205FFC6-B5B1-7076-639B-E4DAFE652AFA}"/>
              </a:ext>
            </a:extLst>
          </p:cNvPr>
          <p:cNvSpPr/>
          <p:nvPr/>
        </p:nvSpPr>
        <p:spPr>
          <a:xfrm>
            <a:off x="346076" y="1211284"/>
            <a:ext cx="5440313" cy="4989492"/>
          </a:xfrm>
          <a:prstGeom prst="roundRect">
            <a:avLst>
              <a:gd name="adj" fmla="val 340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889AB292-D098-2ABD-0429-89B4EFAD4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wrap="square" anchor="t" lIns="0" rIns="0" tIns="0" bIns="0">
            <a:noAutofit/>
          </a:bodyPr>
          <a:lstStyle/>
          <a:p>
            <a:pPr algn="ct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Montserrat"/>
              </a:defRPr>
            </a:pPr>
            <a:r>
              <a:rPr sz="1000" b="0" lang="ru-RU">
                <a:solidFill>
                  <a:schemeClr val="lt1"/>
                </a:solidFill>
                <a:latin typeface="Montserrat"/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BA7842-46FE-F786-9D85-92BBE62C549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9493" y="1920927"/>
            <a:ext cx="4929861" cy="3868581"/>
          </a:xfrm>
        </p:spPr>
        <p:txBody>
          <a:bodyPr wrap="square" anchor="t" lIns="50292" rIns="50292" tIns="50292" bIns="50292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50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accent5"/>
                </a:solidFill>
                <a:latin typeface="Montserrat"/>
              </a:rPr>
              <a:t>Две модели + whitening → вектор из 512 чисел → кандидаты или отказ.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50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accent5"/>
                </a:solidFill>
                <a:latin typeface="Montserrat"/>
              </a:rPr>
              <a:t>d1_j48: mAP 0,7741, Rank-1 0,7308 с переранжированием; 832 запроса с парой.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ADF42A3-53F4-C8E0-2D79-332DAAEB9A8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513513" y="1920927"/>
            <a:ext cx="4957144" cy="3876445"/>
          </a:xfrm>
        </p:spPr>
        <p:txBody>
          <a:bodyPr wrap="square" anchor="t" lIns="45720" rIns="4572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Помогает оператору сопоставить автомобиль между камерами по внешности.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8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Порог делает цену отказа явной: принимаем 606 из 832 запросов с парой и 60 из 278 без пары.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  <a:defRPr sz="1800">
                <a:latin typeface="Montserrat"/>
              </a:defRPr>
            </a:pPr>
            <a:r>
              <a:rPr sz="1800" b="1" lang="ru-RU">
                <a:solidFill>
                  <a:schemeClr val="accent5"/>
                </a:solidFill>
                <a:latin typeface="Montserrat"/>
              </a:rPr>
              <a:t>Идеи по дальнейшему развитию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Проверить локальные приметы двойников и расширение данных заказчика.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None/>
              <a:defRPr sz="1580">
                <a:latin typeface="Montserrat"/>
              </a:defRPr>
            </a:pPr>
            <a:r>
              <a:rPr sz="1580" b="0" lang="ru-RU">
                <a:solidFill>
                  <a:schemeClr val="accent5"/>
                </a:solidFill>
                <a:latin typeface="Montserrat"/>
              </a:rPr>
              <a:t>Перенести измеренный ANN-поиск на d1_j48 и перекалибровать отказ.</a:t>
            </a: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9ADE5A7A-262A-121D-63C7-92347C3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56851"/>
            <a:ext cx="9862734" cy="376138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lt1"/>
                </a:solidFill>
                <a:latin typeface="Montserrat"/>
              </a:rPr>
              <a:t>КОРОТКО О РЕШЕНИИ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6BEC078-5087-6080-D7D6-F5A0B438BDE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8063" y="1476583"/>
            <a:ext cx="4929861" cy="555147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Техническая суть решения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2859F02A-65ED-43C1-C072-8FCD6772DA3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513513" y="1476583"/>
            <a:ext cx="5214724" cy="561519"/>
          </a:xfrm>
        </p:spPr>
        <p:txBody>
          <a:bodyPr wrap="square" anchor="t" lIns="22860" rIns="22860" tIns="22860" bIns="2286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Маркетинговая суть решения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504" y="6409944"/>
            <a:ext cx="10643616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19">
                <a:latin typeface="Montserrat"/>
              </a:defRPr>
            </a:pPr>
            <a:r>
              <a:rPr sz="1019" b="0" lang="ru-RU">
                <a:solidFill>
                  <a:schemeClr val="lt1"/>
                </a:solidFill>
                <a:latin typeface="Montserrat"/>
              </a:rPr>
              <a:t>d1_j48; наша валидация, market / presence</a:t>
            </a:r>
          </a:p>
        </p:txBody>
      </p:sp>
    </p:spTree>
    <p:extLst>
      <p:ext uri="{BB962C8B-B14F-4D97-AF65-F5344CB8AC3E}">
        <p14:creationId xmlns:p14="http://schemas.microsoft.com/office/powerpoint/2010/main" val="3998776457"/>
      </p:ext>
    </p:extLst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2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lt1"/>
                </a:solidFill>
                <a:latin typeface="Montserrat"/>
              </a:rPr>
              <a:t>Один автомобиль. Две камеры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2"/>
                </a:solidFill>
                <a:latin typeface="Montserrat"/>
              </a:rPr>
              <a:t>Валидация, случай F03. d1_j48 + KR, полный сплит 1110 × 750. Кадры и bbox без ретуши.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2"/>
                </a:solidFill>
                <a:latin typeface="Montserrat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655064"/>
            <a:ext cx="10789920" cy="58521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0" lang="ru-RU">
                <a:solidFill>
                  <a:schemeClr val="lt1"/>
                </a:solidFill>
                <a:latin typeface="Montserrat"/>
              </a:rPr>
              <a:t>Ракурс меняется. Задача остаётся: найти ту же машину по внешности.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423160"/>
            <a:ext cx="5303520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2"/>
                </a:solidFill>
                <a:latin typeface="Montserrat"/>
              </a:rPr>
              <a:t>ЗАПРОС   /   КАМЕРА 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3368" y="2423160"/>
            <a:ext cx="5212080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2"/>
                </a:solidFill>
                <a:latin typeface="Montserrat"/>
              </a:rPr>
              <a:t>ВЕРНАЯ ПАРА   /   КАМЕРА 33</a:t>
            </a:r>
          </a:p>
        </p:txBody>
      </p:sp>
      <p:pic>
        <p:nvPicPr>
          <p:cNvPr id="9" name="F03: запрос" descr="F03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268" y="2816352"/>
            <a:ext cx="3843406" cy="27066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83268" y="2816352"/>
            <a:ext cx="3843406" cy="2706624"/>
          </a:xfrm>
          <a:prstGeom prst="rect">
            <a:avLst/>
          </a:prstGeom>
          <a:noFill/>
          <a:ln w="139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F03: верный top-1" descr="F03: верный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577" y="2816352"/>
            <a:ext cx="3982804" cy="270662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992577" y="2816352"/>
            <a:ext cx="3982804" cy="2706624"/>
          </a:xfrm>
          <a:prstGeom prst="rect">
            <a:avLst/>
          </a:prstGeom>
          <a:noFill/>
          <a:ln w="139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5779008"/>
            <a:ext cx="10607040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lt1"/>
                </a:solidFill>
                <a:latin typeface="Montserrat"/>
              </a:rPr>
              <a:t>Исходная OSNet: верная пара на 2-м месте. d1_j48: на 1-м.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Поиск начинается с кадра и рамки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HTTP API: точный cosine. Score — близость, не вероятность. Ошибка API отдельно от отказа модели.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7</a:t>
            </a:r>
          </a:p>
        </p:txBody>
      </p:sp>
      <p:pic>
        <p:nvPicPr>
          <p:cNvPr id="6" name="Работающий сервис: актуальный поиск" descr="Работающий сервис: актуальный поис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35" y="1755648"/>
            <a:ext cx="6386169" cy="4434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6760" y="1828800"/>
            <a:ext cx="475488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1"/>
                </a:solidFill>
                <a:latin typeface="Montserra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42248" y="1805940"/>
            <a:ext cx="2770632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Выделить автомобиль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42248" y="2459736"/>
            <a:ext cx="2770632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Демокадр или JPEG/PNG.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Рамка мышью, касанием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или точными числами.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3246120"/>
            <a:ext cx="475488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1"/>
                </a:solidFill>
                <a:latin typeface="Montserra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42248" y="3223260"/>
            <a:ext cx="2770632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Сравнить кандидатов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42248" y="3877056"/>
            <a:ext cx="2770632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Крупная пара кадров.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Явный порог и оценки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ниже него.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4690872"/>
            <a:ext cx="475488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1"/>
                </a:solidFill>
                <a:latin typeface="Montserra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42248" y="4668012"/>
            <a:ext cx="2770632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Сохранить результат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2248" y="5321808"/>
            <a:ext cx="2770632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CSV / JSON текущего поиска.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80">
                <a:latin typeface="Montserrat"/>
              </a:defRPr>
            </a:pPr>
            <a:r>
              <a:rPr sz="1280" b="0" lang="ru-RU">
                <a:solidFill>
                  <a:schemeClr val="dk2"/>
                </a:solidFill>
                <a:latin typeface="Montserrat"/>
              </a:rPr>
              <a:t>Отказ тоже сохраняется.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Две ветви. Один признак из 512 чисел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d1_j48 @208. Нормировка каждого вектора, среднее, L2, whitening rho=0,5, L2. Обучение whitening: train_fit.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993392"/>
            <a:ext cx="1600200" cy="126187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48840"/>
            <a:ext cx="128930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Кроп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596896"/>
            <a:ext cx="1289304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RGB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208 × 208</a:t>
            </a:r>
          </a:p>
        </p:txBody>
      </p:sp>
      <p:sp>
        <p:nvSpPr>
          <p:cNvPr id="9" name="Rectangle 8"/>
          <p:cNvSpPr/>
          <p:nvPr/>
        </p:nvSpPr>
        <p:spPr>
          <a:xfrm>
            <a:off x="2651760" y="1792224"/>
            <a:ext cx="2011680" cy="71323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7208" y="1947672"/>
            <a:ext cx="170078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OSNet-AIN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2779776"/>
            <a:ext cx="2011680" cy="1097280"/>
          </a:xfrm>
          <a:prstGeom prst="rect">
            <a:avLst/>
          </a:prstGeom>
          <a:solidFill>
            <a:schemeClr val="accent6"/>
          </a:solidFill>
          <a:ln w="1016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7208" y="2935224"/>
            <a:ext cx="170078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lt1"/>
                </a:solidFill>
                <a:latin typeface="Montserrat"/>
              </a:rPr>
              <a:t>combined_v1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07208" y="3383280"/>
            <a:ext cx="1700784" cy="40233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lt1"/>
                </a:solidFill>
                <a:latin typeface="Montserrat"/>
              </a:rPr>
              <a:t>Наше LP-FT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lt1"/>
                </a:solidFill>
                <a:latin typeface="Montserrat"/>
              </a:rPr>
              <a:t>дообучение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38928" y="1993392"/>
            <a:ext cx="1947672" cy="126187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94376" y="2148840"/>
            <a:ext cx="1636775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Объединение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4376" y="2596896"/>
            <a:ext cx="1636775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L2 ветвей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Среднее → L2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52944" y="1993392"/>
            <a:ext cx="1993392" cy="1261872"/>
          </a:xfrm>
          <a:prstGeom prst="rect">
            <a:avLst/>
          </a:prstGeom>
          <a:solidFill>
            <a:schemeClr val="lt1"/>
          </a:solidFill>
          <a:ln w="10160">
            <a:solidFill>
              <a:schemeClr val="l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08392" y="2148840"/>
            <a:ext cx="1682496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dk2"/>
                </a:solidFill>
                <a:latin typeface="Montserrat"/>
              </a:rPr>
              <a:t>Whitening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08392" y="2596896"/>
            <a:ext cx="1682496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Матрица P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accent5"/>
                </a:solidFill>
                <a:latin typeface="Montserrat"/>
              </a:rPr>
              <a:t>→ L2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12680" y="1993392"/>
            <a:ext cx="1600200" cy="1261872"/>
          </a:xfrm>
          <a:prstGeom prst="rect">
            <a:avLst/>
          </a:prstGeom>
          <a:solidFill>
            <a:schemeClr val="accent6"/>
          </a:solidFill>
          <a:ln w="1016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68128" y="2148840"/>
            <a:ext cx="1289304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1" lang="ru-RU">
                <a:solidFill>
                  <a:schemeClr val="lt1"/>
                </a:solidFill>
                <a:latin typeface="Montserrat"/>
              </a:rPr>
              <a:t>512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68128" y="2596896"/>
            <a:ext cx="1289304" cy="5669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70">
                <a:latin typeface="Montserrat"/>
              </a:defRPr>
            </a:pPr>
            <a:r>
              <a:rPr sz="1170" b="0" lang="ru-RU">
                <a:solidFill>
                  <a:schemeClr val="lt1"/>
                </a:solidFill>
                <a:latin typeface="Montserrat"/>
              </a:rPr>
              <a:t>float32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2212848" y="2157984"/>
            <a:ext cx="374904" cy="329184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212848" y="2834640"/>
            <a:ext cx="374904" cy="301752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690872" y="2157984"/>
            <a:ext cx="384048" cy="329184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4690872" y="2834640"/>
            <a:ext cx="384048" cy="301752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7132320" y="2624328"/>
            <a:ext cx="347472" cy="0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601200" y="2624328"/>
            <a:ext cx="347472" cy="0"/>
          </a:xfrm>
          <a:prstGeom prst="line">
            <a:avLst/>
          </a:prstGeom>
          <a:ln w="15875">
            <a:solidFill>
              <a:schemeClr val="accent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94360" y="4233672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94360" y="4535424"/>
            <a:ext cx="3419856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Почему OSNet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5102352"/>
            <a:ext cx="3419856" cy="10332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Перенос на наши данные: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mAP 0,657 против 0,238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у R50-IBN, cosine.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26280" y="4535424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Смена ракурса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26280" y="5102352"/>
            <a:ext cx="3108960" cy="10332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Межкамерный MCNL,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баланс камер, MixStyle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и аугментации при обучении.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0" y="4535424"/>
            <a:ext cx="3383280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Два режима поиска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29600" y="5102352"/>
            <a:ext cx="3383280" cy="103327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API: точный cosine.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Batch: KR(6, 3, 0,3),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70">
                <a:latin typeface="Montserrat"/>
              </a:defRPr>
            </a:pPr>
            <a:r>
              <a:rPr sz="1570" b="0" lang="ru-RU">
                <a:solidFill>
                  <a:schemeClr val="dk2"/>
                </a:solidFill>
                <a:latin typeface="Montserrat"/>
              </a:rPr>
              <a:t>зависит от состава batch.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Качество поиска зависит от режима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Валидация: 1110 query × 750 gallery; 832 query с парой. market, same-camera исключены. Full-ranking mAP.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9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75488" y="1828800"/>
          <a:ext cx="7379208" cy="308152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39327" y="1883664"/>
            <a:ext cx="3200400" cy="868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Montserrat"/>
              </a:defRPr>
            </a:pPr>
            <a:r>
              <a:rPr sz="3600" b="1" lang="ru-RU">
                <a:solidFill>
                  <a:schemeClr val="accent5"/>
                </a:solidFill>
                <a:latin typeface="Montserrat"/>
              </a:rPr>
              <a:t>608 / 832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39327" y="2798064"/>
            <a:ext cx="3200400" cy="74066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верных первых ответов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у d1_j48 + KR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9327" y="3849624"/>
            <a:ext cx="3200400" cy="10789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78 ошибок исправлены,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22 добавлены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против OSNet + KR.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94360" y="5266944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4360" y="5504688"/>
            <a:ext cx="1088136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Одна многократно использованная валидация. Закрытый test без меток.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Эти числа не обещают такое же качество на новых камерах.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Порог имеет цену в обе стороны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d1_j48 + KR, t=0,5282812306342437. В API другой порог: 0,5141976914190476. Оценки не вероятности.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792224"/>
            <a:ext cx="5230368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dk2"/>
                </a:solidFill>
                <a:latin typeface="Montserrat"/>
              </a:rPr>
              <a:t>Чужая машина проходит порог</a:t>
            </a:r>
          </a:p>
        </p:txBody>
      </p:sp>
      <p:pic>
        <p:nvPicPr>
          <p:cNvPr id="7" name="P07: запрос" descr="P07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72" y="2578608"/>
            <a:ext cx="2394542" cy="17099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Запрос</a:t>
            </a:r>
          </a:p>
        </p:txBody>
      </p:sp>
      <p:pic>
        <p:nvPicPr>
          <p:cNvPr id="9" name="P07: top-1" descr="P07: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984" y="2606588"/>
            <a:ext cx="2487168" cy="16539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00984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Первый кандидат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4864608"/>
            <a:ext cx="521208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Пары нет по разметке. Score 0,839679.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1792224"/>
            <a:ext cx="5230368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dk2"/>
                </a:solidFill>
                <a:latin typeface="Montserrat"/>
              </a:rPr>
              <a:t>Верная машина получает отказ</a:t>
            </a:r>
          </a:p>
        </p:txBody>
      </p:sp>
      <p:pic>
        <p:nvPicPr>
          <p:cNvPr id="13" name="N01: запрос" descr="N01: запрос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0" y="2797518"/>
            <a:ext cx="2487168" cy="12721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5080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Запрос</a:t>
            </a:r>
          </a:p>
        </p:txBody>
      </p:sp>
      <p:pic>
        <p:nvPicPr>
          <p:cNvPr id="15" name="N01: top-1" descr="N01: top-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1704" y="2890217"/>
            <a:ext cx="2487168" cy="108670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61704" y="4398264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0" lang="ru-RU">
                <a:solidFill>
                  <a:schemeClr val="accent5"/>
                </a:solidFill>
                <a:latin typeface="Montserrat"/>
              </a:rPr>
              <a:t>Первый кандидат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4864608"/>
            <a:ext cx="521208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Правильный top-1. Score 0,520430.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5715000"/>
            <a:ext cx="5212080" cy="43891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60 из 278 без пары приняты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5715000"/>
            <a:ext cx="5212080" cy="43891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5"/>
                </a:solidFill>
                <a:latin typeface="Montserrat"/>
              </a:rPr>
              <a:t>226 из 832 с парой отклонены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Одинаковая ливрея скрывает различия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E17, query 516. d1_j48 + KR на валидации. Верная пара осталась третьей; это ошибка финальной сборки.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901952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dk2"/>
                </a:solidFill>
                <a:latin typeface="Montserrat"/>
              </a:rPr>
              <a:t>Запрос</a:t>
            </a:r>
          </a:p>
        </p:txBody>
      </p:sp>
      <p:pic>
        <p:nvPicPr>
          <p:cNvPr id="7" name="E17: Запрос" descr="E17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747353"/>
            <a:ext cx="3154680" cy="20216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" y="5166360"/>
            <a:ext cx="3154680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70">
                <a:latin typeface="Montserrat"/>
              </a:defRPr>
            </a:pPr>
            <a:r>
              <a:rPr sz="1370" b="0" lang="ru-RU">
                <a:solidFill>
                  <a:schemeClr val="accent5"/>
                </a:solidFill>
                <a:latin typeface="Montserrat"/>
              </a:rPr>
              <a:t>v451 · камера 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7136" y="1901952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dk2"/>
                </a:solidFill>
                <a:latin typeface="Montserrat"/>
              </a:rPr>
              <a:t>Ошибочный top-1</a:t>
            </a:r>
          </a:p>
        </p:txBody>
      </p:sp>
      <p:pic>
        <p:nvPicPr>
          <p:cNvPr id="10" name="E17: Ошибочный top-1" descr="E17: Ошибочный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489" y="2523744"/>
            <a:ext cx="2701972" cy="24688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43489" y="2523744"/>
            <a:ext cx="2701972" cy="2468880"/>
          </a:xfrm>
          <a:prstGeom prst="rect">
            <a:avLst/>
          </a:prstGeom>
          <a:noFill/>
          <a:ln w="1397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17136" y="5166360"/>
            <a:ext cx="3154680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70">
                <a:latin typeface="Montserrat"/>
              </a:defRPr>
            </a:pPr>
            <a:r>
              <a:rPr sz="1370" b="0" lang="ru-RU">
                <a:solidFill>
                  <a:schemeClr val="accent5"/>
                </a:solidFill>
                <a:latin typeface="Montserrat"/>
              </a:rPr>
              <a:t>v1158 · score 0,929677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9912" y="1901952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dk2"/>
                </a:solidFill>
                <a:latin typeface="Montserrat"/>
              </a:rPr>
              <a:t>Верная пара</a:t>
            </a:r>
          </a:p>
        </p:txBody>
      </p:sp>
      <p:pic>
        <p:nvPicPr>
          <p:cNvPr id="14" name="E17: Верная пара" descr="E17: Верная пар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9912" y="2650158"/>
            <a:ext cx="3154680" cy="22160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39912" y="5166360"/>
            <a:ext cx="3154680" cy="3474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70">
                <a:latin typeface="Montserrat"/>
              </a:defRPr>
            </a:pPr>
            <a:r>
              <a:rPr sz="1370" b="0" lang="ru-RU">
                <a:solidFill>
                  <a:schemeClr val="accent5"/>
                </a:solidFill>
                <a:latin typeface="Montserrat"/>
              </a:rPr>
              <a:t>v451 · score 0,278172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742432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Чужая машина с похожим ракурсом получила score выше верной пары.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Свет и перекрытие остаются трудными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E08/E44, d1_j48 + KR, val. Причины по одному наблюдателю — гипотезы.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74519"/>
            <a:ext cx="1965960" cy="58521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Свет фар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542032"/>
            <a:ext cx="1920240" cy="868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40">
                <a:latin typeface="Montserrat"/>
              </a:defRPr>
            </a:pPr>
            <a:r>
              <a:rPr sz="1440" b="0" lang="ru-RU">
                <a:solidFill>
                  <a:schemeClr val="accent5"/>
                </a:solidFill>
                <a:latin typeface="Montserrat"/>
              </a:rPr>
              <a:t>Верная пара: ранг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648" y="1847088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Запрос</a:t>
            </a:r>
          </a:p>
        </p:txBody>
      </p:sp>
      <p:pic>
        <p:nvPicPr>
          <p:cNvPr id="9" name="E08: запрос" descr="E08: запро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637" y="2258568"/>
            <a:ext cx="2573500" cy="15087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79592" y="1847088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Ошибочный top-1</a:t>
            </a:r>
          </a:p>
        </p:txBody>
      </p:sp>
      <p:pic>
        <p:nvPicPr>
          <p:cNvPr id="11" name="E08: top-1" descr="E08: top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952" y="2258568"/>
            <a:ext cx="2628759" cy="1508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860536" y="1847088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Верная пара</a:t>
            </a:r>
          </a:p>
        </p:txBody>
      </p:sp>
      <p:pic>
        <p:nvPicPr>
          <p:cNvPr id="13" name="E08: верная пара" descr="E08: верная пар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1976" y="2258568"/>
            <a:ext cx="1974598" cy="15087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4360" y="4096512"/>
            <a:ext cx="1965960" cy="58521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Montserrat"/>
              </a:defRPr>
            </a:pPr>
            <a:r>
              <a:rPr sz="1900" b="1" lang="ru-RU">
                <a:solidFill>
                  <a:schemeClr val="dk2"/>
                </a:solidFill>
                <a:latin typeface="Montserrat"/>
              </a:rPr>
              <a:t>Перекрытие кузова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64024"/>
            <a:ext cx="1920240" cy="8686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40">
                <a:latin typeface="Montserrat"/>
              </a:defRPr>
            </a:pPr>
            <a:r>
              <a:rPr sz="1440" b="0" lang="ru-RU">
                <a:solidFill>
                  <a:schemeClr val="accent5"/>
                </a:solidFill>
                <a:latin typeface="Montserrat"/>
              </a:rPr>
              <a:t>Верная пара ниже top-1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8648" y="4069080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Запрос</a:t>
            </a:r>
          </a:p>
        </p:txBody>
      </p:sp>
      <p:pic>
        <p:nvPicPr>
          <p:cNvPr id="17" name="E44: запрос" descr="E44: запро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740" y="4480560"/>
            <a:ext cx="2095295" cy="15087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879592" y="4069080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Ошибочный top-1</a:t>
            </a:r>
          </a:p>
        </p:txBody>
      </p:sp>
      <p:pic>
        <p:nvPicPr>
          <p:cNvPr id="19" name="E44: top-1" descr="E44: top-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5250" y="4480560"/>
            <a:ext cx="2186162" cy="15087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60536" y="4069080"/>
            <a:ext cx="2697480" cy="3017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20">
                <a:latin typeface="Montserrat"/>
              </a:defRPr>
            </a:pPr>
            <a:r>
              <a:rPr sz="1320" b="1" lang="ru-RU">
                <a:solidFill>
                  <a:schemeClr val="dk2"/>
                </a:solidFill>
                <a:latin typeface="Montserrat"/>
              </a:rPr>
              <a:t>Верная пара</a:t>
            </a:r>
          </a:p>
        </p:txBody>
      </p:sp>
      <p:pic>
        <p:nvPicPr>
          <p:cNvPr id="21" name="E44: верная пара" descr="E44: верная пара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8915" y="4480560"/>
            <a:ext cx="2620720" cy="1508760"/>
          </a:xfrm>
          <a:prstGeom prst="rect">
            <a:avLst/>
          </a:prstGeom>
        </p:spPr>
      </p:pic>
      <p:cxnSp>
        <p:nvCxnSpPr>
          <p:cNvPr id="22" name="Connector 21"/>
          <p:cNvCxnSpPr/>
          <p:nvPr/>
        </p:nvCxnSpPr>
        <p:spPr>
          <a:xfrm>
            <a:off x="594360" y="3904487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Цена дескриптора и масштаб поиска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CPU-замер branches3: batch=1, ORT=2 потока, 50 кадров. ANN — отдельный опыт на синтетических векторах OSNet.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65376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5"/>
                </a:solidFill>
                <a:latin typeface="Montserrat"/>
              </a:rPr>
              <a:t>d1_j48 / ИЗВЛЕЧЕНИЕ ПРИЗНАКА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432304"/>
            <a:ext cx="50749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latin typeface="Montserrat"/>
              </a:defRPr>
            </a:pPr>
            <a:r>
              <a:rPr sz="4200" b="1" lang="ru-RU">
                <a:solidFill>
                  <a:schemeClr val="dk2"/>
                </a:solidFill>
                <a:latin typeface="Montserrat"/>
              </a:rPr>
              <a:t>372,5 мс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447288"/>
            <a:ext cx="5074920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Среднее на кадр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latin typeface="Montserrat"/>
              </a:defRPr>
            </a:pPr>
            <a:r>
              <a:rPr sz="1700" b="0" lang="ru-RU">
                <a:solidFill>
                  <a:schemeClr val="dk2"/>
                </a:solidFill>
                <a:latin typeface="Montserrat"/>
              </a:rPr>
              <a:t>Медиана 392,7 мс; p90 421,7 мс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6248" y="1865376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50">
                <a:latin typeface="Montserrat"/>
              </a:defRPr>
            </a:pPr>
            <a:r>
              <a:rPr sz="1150" b="1" lang="ru-RU">
                <a:solidFill>
                  <a:schemeClr val="accent5"/>
                </a:solidFill>
                <a:latin typeface="Montserrat"/>
              </a:rPr>
              <a:t>ИССЛЕДОВАТЕЛЬСКИЙ ANN / ТОЛЬКО ИНДЕКС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6248" y="2432304"/>
            <a:ext cx="502920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latin typeface="Montserrat"/>
              </a:defRPr>
            </a:pPr>
            <a:r>
              <a:rPr sz="4200" b="1" lang="ru-RU">
                <a:solidFill>
                  <a:schemeClr val="dk2"/>
                </a:solidFill>
                <a:latin typeface="Montserrat"/>
              </a:rPr>
              <a:t>2,98 мс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3447288"/>
            <a:ext cx="5029200" cy="9875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30">
                <a:latin typeface="Montserrat"/>
              </a:defRPr>
            </a:pPr>
            <a:r>
              <a:rPr sz="1630" b="0" lang="ru-RU">
                <a:solidFill>
                  <a:schemeClr val="dk2"/>
                </a:solidFill>
                <a:latin typeface="Montserrat"/>
              </a:rPr>
              <a:t>Медиана, p95 5,14 мс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30">
                <a:latin typeface="Montserrat"/>
              </a:defRPr>
            </a:pPr>
            <a:r>
              <a:rPr sz="1630" b="0" lang="ru-RU">
                <a:solidFill>
                  <a:schemeClr val="dk2"/>
                </a:solidFill>
                <a:latin typeface="Montserrat"/>
              </a:rPr>
              <a:t>99,96 % полноты top-10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30">
                <a:latin typeface="Montserrat"/>
              </a:defRPr>
            </a:pPr>
            <a:r>
              <a:rPr sz="1630" b="0" lang="ru-RU">
                <a:solidFill>
                  <a:schemeClr val="dk2"/>
                </a:solidFill>
                <a:latin typeface="Montserrat"/>
              </a:rPr>
              <a:t>Пик RSS 2908 МиБ; 1 CPU-поток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94360" y="4700016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4360" y="5020056"/>
            <a:ext cx="329184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1"/>
                </a:solidFill>
                <a:latin typeface="Montserrat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" y="5020056"/>
            <a:ext cx="2788920" cy="8595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1" lang="ru-RU">
                <a:solidFill>
                  <a:schemeClr val="dk2"/>
                </a:solidFill>
                <a:latin typeface="Montserrat"/>
              </a:rPr>
              <a:t>d1_j48 на реальных данных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5020056"/>
            <a:ext cx="329184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1"/>
                </a:solidFill>
                <a:latin typeface="Montserrat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5020056"/>
            <a:ext cx="2788920" cy="8595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1" lang="ru-RU">
                <a:solidFill>
                  <a:schemeClr val="dk2"/>
                </a:solidFill>
                <a:latin typeface="Montserrat"/>
              </a:rPr>
              <a:t>ANN top-K + локальный KR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5020056"/>
            <a:ext cx="329184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latin typeface="Montserrat"/>
              </a:defRPr>
            </a:pPr>
            <a:r>
              <a:rPr sz="2000" b="1" lang="ru-RU">
                <a:solidFill>
                  <a:schemeClr val="accent1"/>
                </a:solidFill>
                <a:latin typeface="Montserra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8824" y="5020056"/>
            <a:ext cx="2788920" cy="8595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1" lang="ru-RU">
                <a:solidFill>
                  <a:schemeClr val="dk2"/>
                </a:solidFill>
                <a:latin typeface="Montserrat"/>
              </a:rPr>
              <a:t>Новая калибровка отказа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5998464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20">
                <a:latin typeface="Montserrat"/>
              </a:defRPr>
            </a:pPr>
            <a:r>
              <a:rPr sz="1120" b="0" lang="ru-RU">
                <a:solidFill>
                  <a:schemeClr val="accent5"/>
                </a:solidFill>
                <a:latin typeface="Montserrat"/>
              </a:rPr>
              <a:t>Миллион — синтетический индекс. Сквозной путь не измерен. Локальный API: p95 1,81 с, 20 запросов.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Собственное ядро быстрее, но ищет хуже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Повторно использованная val: 1110 × 750, 832 запроса с парой; это не новый holdout. KR full-ranking mAP; парный bootstrap по vehicle_id.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901952"/>
            <a:ext cx="4983480" cy="32918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5"/>
                </a:solidFill>
                <a:latin typeface="Montserrat"/>
              </a:rPr>
              <a:t>КАЧЕСТВО · KR / BATCH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395728"/>
            <a:ext cx="5074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Montserrat"/>
              </a:defRPr>
            </a:pPr>
            <a:r>
              <a:rPr sz="3000" b="1" lang="ru-RU">
                <a:solidFill>
                  <a:schemeClr val="dk2"/>
                </a:solidFill>
                <a:latin typeface="Montserrat"/>
              </a:rPr>
              <a:t>0,7741 → 0,3275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163824"/>
            <a:ext cx="5093208" cy="69494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20">
                <a:latin typeface="Montserrat"/>
              </a:defRPr>
            </a:pPr>
            <a:r>
              <a:rPr sz="1820" b="0" lang="ru-RU">
                <a:solidFill>
                  <a:schemeClr val="dk2"/>
                </a:solidFill>
                <a:latin typeface="Montserrat"/>
              </a:rPr>
              <a:t>d1_j48 → CrossViewCore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20">
                <a:latin typeface="Montserrat"/>
              </a:defRPr>
            </a:pPr>
            <a:r>
              <a:rPr sz="1820" b="0" lang="ru-RU">
                <a:solidFill>
                  <a:schemeClr val="dk2"/>
                </a:solidFill>
                <a:latin typeface="Montserrat"/>
              </a:rPr>
              <a:t>ΔmAP −0,4466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4123944"/>
            <a:ext cx="5138928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95 % ДИ [−0,4924; −0,4006]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p_Holm(8) = 0,004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9672" y="1901952"/>
            <a:ext cx="5029200" cy="32918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Montserrat"/>
              </a:defRPr>
            </a:pPr>
            <a:r>
              <a:rPr sz="1200" b="1" lang="ru-RU">
                <a:solidFill>
                  <a:schemeClr val="accent5"/>
                </a:solidFill>
                <a:latin typeface="Montserrat"/>
              </a:rPr>
              <a:t>СКОРОСТЬ · CPU, BATCH-1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9672" y="2395728"/>
            <a:ext cx="512064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Montserrat"/>
              </a:defRPr>
            </a:pPr>
            <a:r>
              <a:rPr sz="3000" b="1" lang="ru-RU">
                <a:solidFill>
                  <a:schemeClr val="dk2"/>
                </a:solidFill>
                <a:latin typeface="Montserrat"/>
              </a:rPr>
              <a:t>43,86 → 1,73 мс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3163824"/>
            <a:ext cx="5093208" cy="69494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p95, RGB208 тензор → признак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50">
                <a:latin typeface="Montserrat"/>
              </a:defRPr>
            </a:pPr>
            <a:r>
              <a:rPr sz="1650" b="0" lang="ru-RU">
                <a:solidFill>
                  <a:schemeClr val="dk2"/>
                </a:solidFill>
                <a:latin typeface="Montserrat"/>
              </a:rPr>
              <a:t>Не сопоставлять с 13: другой CPU/граница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4123944"/>
            <a:ext cx="5120640" cy="685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Веса 18,63 → 4,90 МБ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30">
                <a:latin typeface="Montserrat"/>
              </a:defRPr>
            </a:pPr>
            <a:r>
              <a:rPr sz="1730" b="0" lang="ru-RU">
                <a:solidFill>
                  <a:schemeClr val="accent5"/>
                </a:solidFill>
                <a:latin typeface="Montserrat"/>
              </a:rPr>
              <a:t>40 кадров, 5 прогревов, 2 потока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4360" y="5029200"/>
            <a:ext cx="11018520" cy="0"/>
          </a:xfrm>
          <a:prstGeom prst="line">
            <a:avLst/>
          </a:prstGeom>
          <a:ln w="7620">
            <a:solidFill>
              <a:schemeClr val="l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4360" y="5321808"/>
            <a:ext cx="6583680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50">
                <a:latin typeface="Montserrat"/>
              </a:defRPr>
            </a:pPr>
            <a:r>
              <a:rPr sz="1950" b="1" lang="ru-RU">
                <a:solidFill>
                  <a:schemeClr val="dk2"/>
                </a:solidFill>
                <a:latin typeface="Montserrat"/>
              </a:rPr>
              <a:t>Критерий качества и отказа не выполнен.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950">
                <a:latin typeface="Montserrat"/>
              </a:defRPr>
            </a:pPr>
            <a:r>
              <a:rPr sz="1950" b="1" lang="ru-RU">
                <a:solidFill>
                  <a:schemeClr val="dk2"/>
                </a:solidFill>
                <a:latin typeface="Montserrat"/>
              </a:rPr>
              <a:t>В релизе остаётся d1_j48.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8352" y="5321808"/>
            <a:ext cx="4160520" cy="7132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0" lang="ru-RU">
                <a:solidFill>
                  <a:schemeClr val="dk2"/>
                </a:solidFill>
                <a:latin typeface="Montserrat"/>
              </a:rPr>
              <a:t>Fusion: KR 0,7626; ДИ Δ включает 0.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550">
                <a:latin typeface="Montserrat"/>
              </a:defRPr>
            </a:pPr>
            <a:r>
              <a:rPr sz="1550" b="0" lang="ru-RU">
                <a:solidFill>
                  <a:schemeClr val="dk2"/>
                </a:solidFill>
                <a:latin typeface="Montserrat"/>
              </a:rPr>
              <a:t>TNR ядра = 0,0.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5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dk2"/>
                </a:solidFill>
                <a:latin typeface="Montserrat"/>
              </a:rPr>
              <a:t>Один проверяемый комплект сдачи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5"/>
                </a:solidFill>
                <a:latin typeface="Montserrat"/>
              </a:rPr>
              <a:t>Readme.md и SOLUTION.md описывают фактическую сборку. Изображения организатора передаются отдельно от Git.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5"/>
                </a:solidFill>
                <a:latin typeface="Montserrat"/>
              </a:rPr>
              <a:t>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819656"/>
          <a:ext cx="11000232" cy="3374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2928"/>
                <a:gridCol w="8147304"/>
              </a:tblGrid>
              <a:tr h="493776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50">
                          <a:latin typeface="Montserrat"/>
                        </a:defRPr>
                      </a:pPr>
                      <a:r>
                        <a:rPr sz="1450" b="1" lang="ru-RU">
                          <a:solidFill>
                            <a:schemeClr val="lt1"/>
                          </a:solidFill>
                          <a:latin typeface="Montserrat"/>
                        </a:rPr>
                        <a:t>Артефакт</a:t>
                      </a:r>
                    </a:p>
                  </a:txBody>
                  <a:tcPr marL="73152" marR="73152" marT="50292" marB="50292">
                    <a:solidFill>
                      <a:schemeClr val="accent5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50">
                          <a:latin typeface="Montserrat"/>
                        </a:defRPr>
                      </a:pPr>
                      <a:r>
                        <a:rPr sz="1450" b="1" lang="ru-RU">
                          <a:solidFill>
                            <a:schemeClr val="lt1"/>
                          </a:solidFill>
                          <a:latin typeface="Montserrat"/>
                        </a:rPr>
                        <a:t>Контракт результата одного прогона</a:t>
                      </a:r>
                    </a:p>
                  </a:txBody>
                  <a:tcPr marL="73152" marR="73152" marT="50292" marB="50292">
                    <a:solidFill>
                      <a:schemeClr val="accent5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2104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submission.csv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Первые 10 кандидатов при галерее ≥ 10, независимо от отказа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50976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embeddings.npy</a:t>
                      </a:r>
                    </a:p>
                  </a:txBody>
                  <a:tcPr marL="73152" marR="73152" marT="50292" marB="50292">
                    <a:solidFill>
                      <a:schemeClr val="lt1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По 512 чисел: сначала запросы, затем галерея, в порядке входных CSV</a:t>
                      </a:r>
                    </a:p>
                  </a:txBody>
                  <a:tcPr marL="73152" marR="73152" marT="50292" marB="50292">
                    <a:solidFill>
                      <a:schemeClr val="lt1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7280"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candidates.csv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anchor="t" lIns="64008" rIns="64008" tIns="64008" bIns="64008">
                      <a:noAutofit/>
                    </a:bodyPr>
                    <a:lstStyle/>
                    <a:p>
                      <a:pPr algn="l" mar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600">
                          <a:latin typeface="Montserrat"/>
                        </a:defRPr>
                      </a:pPr>
                      <a:r>
                        <a:rPr sz="1600" b="0" lang="ru-RU">
                          <a:solidFill>
                            <a:schemeClr val="accent5"/>
                          </a:solidFill>
                          <a:latin typeface="Montserrat"/>
                        </a:rPr>
                        <a:t>Все пары с исходным score ≥ порога, без лимита 10. Нет строк — отказ при успешном batch и уникальных query ID</a:t>
                      </a:r>
                    </a:p>
                  </a:txBody>
                  <a:tcPr marL="73152" marR="73152" marT="50292" marB="50292">
                    <a:solidFill>
                      <a:schemeClr val="accent2"/>
                    </a:solidFill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5532120"/>
            <a:ext cx="5239512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manifest.json: SHA входов и выходов.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1" lang="ru-RU">
                <a:solidFill>
                  <a:schemeClr val="dk2"/>
                </a:solidFill>
                <a:latin typeface="Montserrat"/>
              </a:rPr>
              <a:t>run_info.json: режим и параметры.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6248" y="5532120"/>
            <a:ext cx="5020056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0" lang="ru-RU">
                <a:solidFill>
                  <a:schemeClr val="dk2"/>
                </a:solidFill>
                <a:latin typeface="Montserrat"/>
              </a:rPr>
              <a:t>Обе ONNX, whitening, wheels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latin typeface="Montserrat"/>
              </a:defRPr>
            </a:pPr>
            <a:r>
              <a:rPr sz="1600" b="0" lang="ru-RU">
                <a:solidFill>
                  <a:schemeClr val="dk2"/>
                </a:solidFill>
                <a:latin typeface="Montserrat"/>
              </a:rPr>
              <a:t>и базовые офлайн-образы в комплекте.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latin typeface="Montserrat"/>
              </a:defRPr>
            </a:pPr>
            <a:r>
              <a:rPr sz="1050" b="1" lang="ru-RU">
                <a:solidFill>
                  <a:schemeClr val="accent2"/>
                </a:solidFill>
                <a:latin typeface="Montserrat"/>
              </a:rPr>
              <a:t>ПРОСВЕТ   /   ЛЦТ 2026   /   ЗАДАЧА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978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defRPr sz="3100">
                <a:latin typeface="Montserrat"/>
              </a:defRPr>
            </a:pPr>
            <a:r>
              <a:rPr sz="3100" b="1" lang="ru-RU">
                <a:solidFill>
                  <a:schemeClr val="lt1"/>
                </a:solidFill>
                <a:latin typeface="Montserrat"/>
              </a:rPr>
              <a:t>Демонстрация открыта по HTTPS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00800"/>
            <a:ext cx="10332720" cy="2560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030">
                <a:latin typeface="Montserrat"/>
              </a:defRPr>
            </a:pPr>
            <a:r>
              <a:rPr sz="1030" b="0" lang="ru-RU">
                <a:solidFill>
                  <a:schemeClr val="accent2"/>
                </a:solidFill>
                <a:latin typeface="Montserrat"/>
              </a:rPr>
              <a:t>Сайт, сервис и материалы опубликованы. Ссылки и обязательные поля на платформе организатора заполняются отдельно.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1672" y="6364224"/>
            <a:ext cx="50292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latin typeface="Montserrat"/>
              </a:defRPr>
            </a:pPr>
            <a:r>
              <a:rPr sz="1100" b="0" lang="ru-RU">
                <a:solidFill>
                  <a:schemeClr val="accent2"/>
                </a:solidFill>
                <a:latin typeface="Montserrat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92807"/>
            <a:ext cx="6126480" cy="1481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latin typeface="Montserrat"/>
              </a:defRPr>
            </a:pPr>
            <a:r>
              <a:rPr sz="3400" b="1" lang="ru-RU">
                <a:solidFill>
                  <a:schemeClr val="lt1"/>
                </a:solidFill>
                <a:latin typeface="Montserrat"/>
              </a:rPr>
              <a:t>Кадр</a:t>
            </a:r>
          </a:p>
          <a:p>
            <a:pPr algn="l"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latin typeface="Montserrat"/>
              </a:defRPr>
            </a:pPr>
            <a:r>
              <a:rPr sz="3400" b="1" lang="ru-RU">
                <a:solidFill>
                  <a:schemeClr val="lt1"/>
                </a:solidFill>
                <a:latin typeface="Montserrat"/>
              </a:rPr>
              <a:t>Рамка</a:t>
            </a:r>
          </a:p>
          <a:p>
            <a:pPr algn="l"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latin typeface="Montserrat"/>
              </a:defRPr>
            </a:pPr>
            <a:r>
              <a:rPr sz="3400" b="1" lang="ru-RU">
                <a:solidFill>
                  <a:schemeClr val="lt1"/>
                </a:solidFill>
                <a:latin typeface="Montserrat"/>
              </a:rPr>
              <a:t>Сравнение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4206240"/>
            <a:ext cx="5394960" cy="11064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lt1"/>
                </a:solidFill>
                <a:latin typeface="Montserrat"/>
              </a:rPr>
              <a:t>CrossViewCore обучен и проверен.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lt1"/>
                </a:solidFill>
                <a:latin typeface="Montserrat"/>
              </a:rPr>
              <a:t>По критерию качества в релизе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latin typeface="Montserrat"/>
              </a:defRPr>
            </a:pPr>
            <a:r>
              <a:rPr sz="1800" b="0" lang="ru-RU">
                <a:solidFill>
                  <a:schemeClr val="lt1"/>
                </a:solidFill>
                <a:latin typeface="Montserrat"/>
              </a:rPr>
              <a:t>остаётся d1_j48.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42631" y="1920240"/>
            <a:ext cx="4233672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latin typeface="Montserrat"/>
              </a:defRPr>
            </a:pPr>
            <a:r>
              <a:rPr sz="1300" b="1" lang="ru-RU">
                <a:solidFill>
                  <a:schemeClr val="accent2"/>
                </a:solidFill>
                <a:latin typeface="Montserrat"/>
              </a:rPr>
              <a:t>ОНЛАЙН · 28 СЕНТЯБРЯ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42631" y="2542032"/>
            <a:ext cx="4233672" cy="10789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lt1"/>
                </a:solidFill>
                <a:latin typeface="Montserrat"/>
              </a:rPr>
              <a:t>iamcp.ru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latin typeface="Montserrat"/>
              </a:defRPr>
            </a:pPr>
            <a:r>
              <a:rPr sz="2300" b="1" lang="ru-RU">
                <a:solidFill>
                  <a:schemeClr val="lt1"/>
                </a:solidFill>
                <a:latin typeface="Montserrat"/>
              </a:rPr>
              <a:t>Сайт и материалы решения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2631" y="4023360"/>
            <a:ext cx="4233672" cy="8321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accent2"/>
                </a:solidFill>
                <a:latin typeface="Montserrat"/>
              </a:rPr>
              <a:t>demo.lct.iamcp.ru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850">
                <a:latin typeface="Montserrat"/>
              </a:defRPr>
            </a:pPr>
            <a:r>
              <a:rPr sz="1850" b="1" lang="ru-RU">
                <a:solidFill>
                  <a:schemeClr val="accent2"/>
                </a:solidFill>
                <a:latin typeface="Montserrat"/>
              </a:rPr>
              <a:t>Сервис · галерея 750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42631" y="5212080"/>
            <a:ext cx="4233672" cy="89611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50">
                <a:latin typeface="Montserrat"/>
              </a:defRPr>
            </a:pPr>
            <a:r>
              <a:rPr sz="1750" b="0" lang="ru-RU">
                <a:solidFill>
                  <a:schemeClr val="lt1"/>
                </a:solidFill>
                <a:latin typeface="Montserrat"/>
              </a:rPr>
              <a:t>До 29.09, 23:59 МСК</a:t>
            </a:r>
          </a:p>
          <a:p>
            <a:pPr algn="l" marL="0" inden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750">
                <a:latin typeface="Montserrat"/>
              </a:defRPr>
            </a:pPr>
            <a:r>
              <a:rPr sz="1750" b="0" lang="ru-RU">
                <a:solidFill>
                  <a:schemeClr val="lt1"/>
                </a:solidFill>
                <a:latin typeface="Montserrat"/>
              </a:rPr>
              <a:t>Заполнить поля платформы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ля Академия инноваторов 16_9">
  <a:themeElements>
    <a:clrScheme name="Пользовательские 2">
      <a:dk1>
        <a:srgbClr val="000000"/>
      </a:dk1>
      <a:lt1>
        <a:srgbClr val="FFFFFF"/>
      </a:lt1>
      <a:dk2>
        <a:srgbClr val="1C1D22"/>
      </a:dk2>
      <a:lt2>
        <a:srgbClr val="E5E7E9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FF0053"/>
      </a:hlink>
      <a:folHlink>
        <a:srgbClr val="5D2B84"/>
      </a:folHlink>
    </a:clrScheme>
    <a:fontScheme name="Лидеры цифровой трансформации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0"/>
          </a:schemeClr>
        </a:solidFill>
        <a:ln w="19050">
          <a:solidFill>
            <a:schemeClr val="bg1">
              <a:alpha val="47000"/>
            </a:schemeClr>
          </a:solidFill>
        </a:ln>
      </a:spPr>
      <a:bodyPr rtlCol="0" anchor="t"/>
      <a:lstStyle>
        <a:defPPr algn="ctr">
          <a:defRPr b="1" dirty="0" smtClean="0">
            <a:solidFill>
              <a:schemeClr val="accent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Для Академия инноваторов 16_9" id="{1723B771-A24B-45DA-B7CE-887A7FB91DED}" vid="{FE7ADCA1-0705-4BF5-AEC5-34FB9D7ACE5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11023</TotalTime>
  <Words>633</Words>
  <Application>Microsoft Macintosh PowerPoint</Application>
  <PresentationFormat>Широкоэкранный</PresentationFormat>
  <Paragraphs>192</Paragraphs>
  <Slides>37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5" baseType="lpstr">
      <vt:lpstr>Arial</vt:lpstr>
      <vt:lpstr>Calibri</vt:lpstr>
      <vt:lpstr>Lato Light</vt:lpstr>
      <vt:lpstr>Montserrat</vt:lpstr>
      <vt:lpstr>Montserrat Medium</vt:lpstr>
      <vt:lpstr>Poppins Light</vt:lpstr>
      <vt:lpstr>Wingdings</vt:lpstr>
      <vt:lpstr>Для Академия инноваторов 16_9</vt:lpstr>
      <vt:lpstr>Презентация PowerPoint</vt:lpstr>
      <vt:lpstr>ВВОДНЫЕ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КОРОТКО О РЕШЕНИИ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Полезные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ПРОСВЕТ — цифровой признак транспортного средства</dc:title>
  <dc:creator>Команда</dc:creator>
  <cp:lastModifiedBy>Команда</cp:lastModifiedBy>
  <cp:revision>95</cp:revision>
  <dcterms:created xsi:type="dcterms:W3CDTF">2023-05-15T07:36:23Z</dcterms:created>
  <dcterms:modified xsi:type="dcterms:W3CDTF">2026-09-14T11:14:59Z</dcterms:modified>
  <dc:subject>ЛЦТ 2026, задача №7</dc:subject>
  <dc:description/>
</cp:coreProperties>
</file>